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85" r:id="rId2"/>
    <p:sldMasterId id="2147483673" r:id="rId3"/>
  </p:sldMasterIdLst>
  <p:notesMasterIdLst>
    <p:notesMasterId r:id="rId20"/>
  </p:notesMasterIdLst>
  <p:handoutMasterIdLst>
    <p:handoutMasterId r:id="rId21"/>
  </p:handoutMasterIdLst>
  <p:sldIdLst>
    <p:sldId id="299" r:id="rId4"/>
    <p:sldId id="281" r:id="rId5"/>
    <p:sldId id="286" r:id="rId6"/>
    <p:sldId id="287" r:id="rId7"/>
    <p:sldId id="288" r:id="rId8"/>
    <p:sldId id="302" r:id="rId9"/>
    <p:sldId id="280" r:id="rId10"/>
    <p:sldId id="285" r:id="rId11"/>
    <p:sldId id="289" r:id="rId12"/>
    <p:sldId id="290" r:id="rId13"/>
    <p:sldId id="292" r:id="rId14"/>
    <p:sldId id="293" r:id="rId15"/>
    <p:sldId id="294" r:id="rId16"/>
    <p:sldId id="295" r:id="rId17"/>
    <p:sldId id="296" r:id="rId18"/>
    <p:sldId id="284" r:id="rId19"/>
  </p:sldIdLst>
  <p:sldSz cx="9144000" cy="5143500" type="screen16x9"/>
  <p:notesSz cx="6797675" cy="9926638"/>
  <p:defaultTextStyle>
    <a:defPPr>
      <a:defRPr lang="en-GB"/>
    </a:defPPr>
    <a:lvl1pPr algn="l" defTabSz="3638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601618" indent="-231392" algn="l" defTabSz="3638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925566" indent="-185114" algn="l" defTabSz="3638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1295793" indent="-185114" algn="l" defTabSz="3638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666019" indent="-185114" algn="l" defTabSz="3638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1851133" algn="l" defTabSz="740453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221359" algn="l" defTabSz="740453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2591585" algn="l" defTabSz="740453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2961812" algn="l" defTabSz="740453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 Charlton" initials="MC" lastIdx="4" clrIdx="0"/>
  <p:cmAuthor id="1" name="Mary Whitehouse" initials="MWh" lastIdx="16" clrIdx="1"/>
  <p:cmAuthor id="2" name="Mary Whitehouse" initials="MW" lastIdx="7" clrIdx="2"/>
  <p:cmAuthor id="3" name="Tessa Kipping" initials="TK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99"/>
    <a:srgbClr val="EDE6DD"/>
    <a:srgbClr val="EF4135"/>
    <a:srgbClr val="DCD3CA"/>
    <a:srgbClr val="FCECAA"/>
    <a:srgbClr val="FFE38B"/>
    <a:srgbClr val="8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 autoAdjust="0"/>
    <p:restoredTop sz="85829" autoAdjust="0"/>
  </p:normalViewPr>
  <p:slideViewPr>
    <p:cSldViewPr showGuides="1">
      <p:cViewPr>
        <p:scale>
          <a:sx n="80" d="100"/>
          <a:sy n="80" d="100"/>
        </p:scale>
        <p:origin x="-72" y="-876"/>
      </p:cViewPr>
      <p:guideLst>
        <p:guide orient="horz" pos="1470"/>
        <p:guide pos="2612"/>
      </p:guideLst>
    </p:cSldViewPr>
  </p:slideViewPr>
  <p:outlineViewPr>
    <p:cViewPr varScale="1">
      <p:scale>
        <a:sx n="170" d="200"/>
        <a:sy n="170" d="200"/>
      </p:scale>
      <p:origin x="18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674"/>
        <p:guide pos="19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w602\Google%20Drive\C21%20on%20G%20Drive\15%20Solar%20Aid\UYSEG%20Materials%20for%20SolarAid\background%20material%20used\household-electricity-us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144819034444199E-2"/>
          <c:y val="0.119036714348099"/>
          <c:w val="0.98113236074127896"/>
          <c:h val="0.5602656252479879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3500000" scaled="1"/>
              <a:tileRect/>
            </a:gradFill>
          </c:spPr>
          <c:invertIfNegative val="0"/>
          <c:dLbls>
            <c:dLbl>
              <c:idx val="14"/>
              <c:layout>
                <c:manualLayout>
                  <c:x val="3.17782508650189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'selection for chart'!$A$4:$A$18</c:f>
              <c:strCache>
                <c:ptCount val="15"/>
                <c:pt idx="0">
                  <c:v>Nepal</c:v>
                </c:pt>
                <c:pt idx="1">
                  <c:v>Nigeria</c:v>
                </c:pt>
                <c:pt idx="2">
                  <c:v>Kenya</c:v>
                </c:pt>
                <c:pt idx="3">
                  <c:v>India</c:v>
                </c:pt>
                <c:pt idx="4">
                  <c:v>Tanzania</c:v>
                </c:pt>
                <c:pt idx="5">
                  <c:v>China</c:v>
                </c:pt>
                <c:pt idx="6">
                  <c:v>Poland</c:v>
                </c:pt>
                <c:pt idx="7">
                  <c:v>Brazil</c:v>
                </c:pt>
                <c:pt idx="8">
                  <c:v>Turkey</c:v>
                </c:pt>
                <c:pt idx="9">
                  <c:v>Denmark</c:v>
                </c:pt>
                <c:pt idx="10">
                  <c:v>United Kingdom</c:v>
                </c:pt>
                <c:pt idx="11">
                  <c:v>Japan</c:v>
                </c:pt>
                <c:pt idx="12">
                  <c:v>France</c:v>
                </c:pt>
                <c:pt idx="13">
                  <c:v>Australia</c:v>
                </c:pt>
                <c:pt idx="14">
                  <c:v>United States</c:v>
                </c:pt>
              </c:strCache>
            </c:strRef>
          </c:cat>
          <c:val>
            <c:numRef>
              <c:f>'selection for chart'!$B$4:$B$18</c:f>
              <c:numCache>
                <c:formatCode>0</c:formatCode>
                <c:ptCount val="15"/>
                <c:pt idx="0">
                  <c:v>319.49900000000002</c:v>
                </c:pt>
                <c:pt idx="1">
                  <c:v>596.01599999999996</c:v>
                </c:pt>
                <c:pt idx="2">
                  <c:v>1043.96</c:v>
                </c:pt>
                <c:pt idx="3">
                  <c:v>1062.6959999999999</c:v>
                </c:pt>
                <c:pt idx="4">
                  <c:v>1402.057</c:v>
                </c:pt>
                <c:pt idx="5">
                  <c:v>1517.2719999999999</c:v>
                </c:pt>
                <c:pt idx="6">
                  <c:v>1935.463</c:v>
                </c:pt>
                <c:pt idx="7">
                  <c:v>1990.154</c:v>
                </c:pt>
                <c:pt idx="8">
                  <c:v>2358.44</c:v>
                </c:pt>
                <c:pt idx="9">
                  <c:v>3820.3420000000001</c:v>
                </c:pt>
                <c:pt idx="10">
                  <c:v>4143.2150000000001</c:v>
                </c:pt>
                <c:pt idx="11">
                  <c:v>5373.1120000000001</c:v>
                </c:pt>
                <c:pt idx="12">
                  <c:v>5829.59</c:v>
                </c:pt>
                <c:pt idx="13">
                  <c:v>7037.7690000000002</c:v>
                </c:pt>
                <c:pt idx="14">
                  <c:v>12293.828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2233216"/>
        <c:axId val="42236544"/>
      </c:barChart>
      <c:catAx>
        <c:axId val="422332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42236544"/>
        <c:crosses val="autoZero"/>
        <c:auto val="1"/>
        <c:lblAlgn val="ctr"/>
        <c:lblOffset val="100"/>
        <c:noMultiLvlLbl val="0"/>
      </c:catAx>
      <c:valAx>
        <c:axId val="4223654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42233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3-02T21:52:10.835" idx="5">
    <p:pos x="10" y="10"/>
    <p:text>The use of colour is odd - previous slide the questions were in red - here the answers are in red! and one question is in yellow andone in black
please check that this is still animated after conversion to pdf - ie the red answers should only come in on a click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0.00901</cdr:x>
      <cdr:y>0.08772</cdr:y>
    </cdr:from>
    <cdr:to>
      <cdr:x>0.66667</cdr:x>
      <cdr:y>0.26019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2008" y="360040"/>
          <a:ext cx="5256584" cy="707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ＭＳ Ｐゴシック" pitchFamily="-84" charset="-128"/>
              <a:cs typeface="+mn-cs"/>
            </a:defRPr>
          </a:lvl9pPr>
        </a:lstStyle>
        <a:p xmlns:a="http://schemas.openxmlformats.org/drawingml/2006/main">
          <a:r>
            <a:rPr lang="en-GB" sz="2000" dirty="0" smtClean="0">
              <a:latin typeface="+mn-lt"/>
            </a:rPr>
            <a:t>Average annual electricity consumption per electrified household (kWh) (2013)</a:t>
          </a:r>
          <a:endParaRPr lang="en-GB" sz="2000" dirty="0"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23" y="0"/>
            <a:ext cx="2946325" cy="49670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8F930726-9459-41C4-90B2-807799436CAD}" type="datetimeFigureOut">
              <a:rPr lang="en-GB" smtClean="0"/>
              <a:t>16/05/2016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23" y="9428464"/>
            <a:ext cx="2946325" cy="496700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3A55769D-09C5-4B58-9C88-E054359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8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n-GB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786" tIns="41893" rIns="83786" bIns="41893" anchor="ctr"/>
          <a:lstStyle/>
          <a:p>
            <a:endParaRPr lang="en-GB"/>
          </a:p>
        </p:txBody>
      </p:sp>
      <p:sp>
        <p:nvSpPr>
          <p:cNvPr id="3075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941388" y="754063"/>
            <a:ext cx="6607176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79482" y="4714969"/>
            <a:ext cx="5434429" cy="4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6325" cy="4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47068" y="0"/>
            <a:ext cx="2946325" cy="4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429937"/>
            <a:ext cx="2946325" cy="4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GB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47068" y="9429937"/>
            <a:ext cx="2946325" cy="49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EDCB6849-E3AE-4DFD-B42D-B885ECA1E78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16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638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9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601618" indent="-231392" algn="l" defTabSz="3638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9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925566" indent="-185114" algn="l" defTabSz="3638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9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295793" indent="-185114" algn="l" defTabSz="3638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9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1666019" indent="-185114" algn="l" defTabSz="3638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9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1851133" algn="l" defTabSz="74045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221359" algn="l" defTabSz="74045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591585" algn="l" defTabSz="74045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961812" algn="l" defTabSz="74045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business-3485171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3tier.com/en/support/glossary/#ghi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3tier.com/en/support/glossary/#dif" TargetMode="External"/><Relationship Id="rId4" Type="http://schemas.openxmlformats.org/officeDocument/2006/relationships/hyperlink" Target="http://www.3tier.com/en/support/glossary/#dni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Millions of Britons face winter power cuts http://</a:t>
            </a:r>
            <a:r>
              <a:rPr lang="en-GB" dirty="0" err="1" smtClean="0"/>
              <a:t>www.express.co.uk</a:t>
            </a:r>
            <a:r>
              <a:rPr lang="en-GB" dirty="0" smtClean="0"/>
              <a:t>/news/</a:t>
            </a:r>
            <a:r>
              <a:rPr lang="en-GB" dirty="0" err="1" smtClean="0"/>
              <a:t>uk</a:t>
            </a:r>
            <a:r>
              <a:rPr lang="en-GB" dirty="0" smtClean="0"/>
              <a:t>/435107/Millions-of-Britons-face-winter-power-cuts </a:t>
            </a:r>
          </a:p>
          <a:p>
            <a:pPr>
              <a:defRPr/>
            </a:pPr>
            <a:r>
              <a:rPr lang="en-GB" dirty="0" smtClean="0"/>
              <a:t>Travel chaos as power cut hits London http://</a:t>
            </a:r>
            <a:r>
              <a:rPr lang="en-GB" dirty="0" err="1" smtClean="0"/>
              <a:t>www.dailymail.co.uk</a:t>
            </a:r>
            <a:r>
              <a:rPr lang="en-GB" dirty="0" smtClean="0"/>
              <a:t>/news/article-194118/Travel-chaos-power-cut-hits-</a:t>
            </a:r>
            <a:r>
              <a:rPr lang="en-GB" dirty="0" err="1" smtClean="0"/>
              <a:t>London.html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Climate change: 2015 will be the hottest year on record 'by a mile', experts say http://</a:t>
            </a:r>
            <a:r>
              <a:rPr lang="en-GB" dirty="0" err="1" smtClean="0"/>
              <a:t>www.independent.co.uk</a:t>
            </a:r>
            <a:r>
              <a:rPr lang="en-GB" dirty="0" smtClean="0"/>
              <a:t>/environment/climate-change/climate-change-2015-will-be-the-hottest-year-on-record-by-a-mile-experts-say-10477138.html </a:t>
            </a:r>
          </a:p>
          <a:p>
            <a:pPr>
              <a:defRPr/>
            </a:pPr>
            <a:r>
              <a:rPr lang="en-GB" dirty="0" smtClean="0">
                <a:latin typeface="Cambria" panose="02040503050406030204" pitchFamily="18" charset="0"/>
              </a:rPr>
              <a:t>Climate-smart cities could save the world $22tn, say economists http://</a:t>
            </a:r>
            <a:r>
              <a:rPr lang="en-GB" dirty="0" err="1" smtClean="0">
                <a:latin typeface="Cambria" panose="02040503050406030204" pitchFamily="18" charset="0"/>
              </a:rPr>
              <a:t>www.theguardian.com</a:t>
            </a:r>
            <a:r>
              <a:rPr lang="en-GB" dirty="0" smtClean="0">
                <a:latin typeface="Cambria" panose="02040503050406030204" pitchFamily="18" charset="0"/>
              </a:rPr>
              <a:t>/environment/2015/</a:t>
            </a:r>
            <a:r>
              <a:rPr lang="en-GB" dirty="0" err="1" smtClean="0">
                <a:latin typeface="Cambria" panose="02040503050406030204" pitchFamily="18" charset="0"/>
              </a:rPr>
              <a:t>sep</a:t>
            </a:r>
            <a:r>
              <a:rPr lang="en-GB" dirty="0" smtClean="0">
                <a:latin typeface="Cambria" panose="02040503050406030204" pitchFamily="18" charset="0"/>
              </a:rPr>
              <a:t>/08/climate-smart-cities-could-save-the-world-22tn-say-economists </a:t>
            </a:r>
          </a:p>
          <a:p>
            <a:pPr>
              <a:defRPr/>
            </a:pPr>
            <a:r>
              <a:rPr lang="en-GB" dirty="0" smtClean="0">
                <a:latin typeface="Cambria" panose="02040503050406030204" pitchFamily="18" charset="0"/>
              </a:rPr>
              <a:t>Solar energy 'could provide 4% of UK electricity by 2020‘ http://</a:t>
            </a:r>
            <a:r>
              <a:rPr lang="en-GB" dirty="0" err="1" smtClean="0">
                <a:latin typeface="Cambria" panose="02040503050406030204" pitchFamily="18" charset="0"/>
              </a:rPr>
              <a:t>www.bbc.co.uk</a:t>
            </a:r>
            <a:r>
              <a:rPr lang="en-GB" dirty="0" smtClean="0">
                <a:latin typeface="Cambria" panose="02040503050406030204" pitchFamily="18" charset="0"/>
              </a:rPr>
              <a:t>/news/science-environment-32028809</a:t>
            </a:r>
          </a:p>
          <a:p>
            <a:pPr>
              <a:defRPr/>
            </a:pPr>
            <a:r>
              <a:rPr lang="en-GB" dirty="0" smtClean="0"/>
              <a:t>Gas imports from Russia's Gazprom giant to soar after new Centrica deal http://</a:t>
            </a:r>
            <a:r>
              <a:rPr lang="en-GB" dirty="0" err="1" smtClean="0"/>
              <a:t>www.independent.co.uk</a:t>
            </a:r>
            <a:r>
              <a:rPr lang="en-GB" dirty="0" smtClean="0"/>
              <a:t>/news/business/news/gas-imports-from-russias-gazprom-giant-to-soar-after-new-centrica-deal-10248692.html</a:t>
            </a:r>
          </a:p>
          <a:p>
            <a:pPr>
              <a:defRPr/>
            </a:pPr>
            <a:r>
              <a:rPr lang="en-GB" dirty="0" err="1" smtClean="0"/>
              <a:t>Hinkley</a:t>
            </a:r>
            <a:r>
              <a:rPr lang="en-GB" dirty="0" smtClean="0"/>
              <a:t> Point nuclear plant delayed, says EDF http://</a:t>
            </a:r>
            <a:r>
              <a:rPr lang="en-GB" dirty="0" err="1" smtClean="0"/>
              <a:t>www.bbc.co.uk</a:t>
            </a:r>
            <a:r>
              <a:rPr lang="en-GB" dirty="0" smtClean="0"/>
              <a:t>/news/business-34149392</a:t>
            </a:r>
          </a:p>
          <a:p>
            <a:pPr>
              <a:defRPr/>
            </a:pPr>
            <a:r>
              <a:rPr lang="en-GB" dirty="0" smtClean="0"/>
              <a:t>UK Coal confirms </a:t>
            </a:r>
            <a:r>
              <a:rPr lang="en-GB" dirty="0" err="1" smtClean="0"/>
              <a:t>Thoresby</a:t>
            </a:r>
            <a:r>
              <a:rPr lang="en-GB" dirty="0" smtClean="0"/>
              <a:t> pit closure date</a:t>
            </a:r>
          </a:p>
          <a:p>
            <a:pPr>
              <a:defRPr/>
            </a:pPr>
            <a:r>
              <a:rPr lang="en-GB" dirty="0" smtClean="0"/>
              <a:t> http://</a:t>
            </a:r>
            <a:r>
              <a:rPr lang="en-GB" dirty="0" err="1" smtClean="0"/>
              <a:t>www.itv.com</a:t>
            </a:r>
            <a:r>
              <a:rPr lang="en-GB" dirty="0" smtClean="0"/>
              <a:t>/news/calendar/update/2015-06-19/latest-update-on-</a:t>
            </a:r>
            <a:r>
              <a:rPr lang="en-GB" dirty="0" err="1" smtClean="0"/>
              <a:t>kellingley</a:t>
            </a:r>
            <a:r>
              <a:rPr lang="en-GB" dirty="0" smtClean="0"/>
              <a:t>-and-</a:t>
            </a:r>
            <a:r>
              <a:rPr lang="en-GB" dirty="0" err="1" smtClean="0"/>
              <a:t>thoresby</a:t>
            </a:r>
            <a:r>
              <a:rPr lang="en-GB" dirty="0" smtClean="0"/>
              <a:t>-from-</a:t>
            </a:r>
            <a:r>
              <a:rPr lang="en-GB" dirty="0" err="1" smtClean="0"/>
              <a:t>uk</a:t>
            </a:r>
            <a:r>
              <a:rPr lang="en-GB" dirty="0" smtClean="0"/>
              <a:t>-coal/ </a:t>
            </a:r>
          </a:p>
          <a:p>
            <a:r>
              <a:rPr lang="en-GB" sz="9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UK's coal plants to be phased out within 10 years </a:t>
            </a:r>
            <a:r>
              <a:rPr lang="en-GB" sz="900" u="sng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  <a:hlinkClick r:id="rId3"/>
              </a:rPr>
              <a:t>http://www.bbc.co.uk/news/business-34851718</a:t>
            </a:r>
            <a:endParaRPr lang="en-GB" sz="900" kern="1200" dirty="0" smtClean="0">
              <a:solidFill>
                <a:srgbClr val="000000"/>
              </a:solidFill>
              <a:effectLst/>
              <a:latin typeface="Times New Roman" pitchFamily="16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DCB6849-E3AE-4DFD-B42D-B885ECA1E78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01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DCB6849-E3AE-4DFD-B42D-B885ECA1E78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057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b="1" dirty="0"/>
              <a:t>What is Global Horizontal Irradiance?</a:t>
            </a:r>
          </a:p>
          <a:p>
            <a:r>
              <a:rPr lang="en-GB" sz="800" dirty="0"/>
              <a:t>The radiation reaching the earth's surface can be represented in a number of different ways. </a:t>
            </a:r>
            <a:r>
              <a:rPr lang="en-GB" sz="800" dirty="0">
                <a:hlinkClick r:id="rId3" tooltip="Global Horizontal Irradiance (GHI) Definition"/>
              </a:rPr>
              <a:t>Global Horizontal Irradiance (GHI)</a:t>
            </a:r>
            <a:r>
              <a:rPr lang="en-GB" sz="800" dirty="0"/>
              <a:t> is the total amount of shortwave radiation received from above by a surface horizontal to the ground. This value is of particular interest to photovoltaic installations and includes both </a:t>
            </a:r>
            <a:r>
              <a:rPr lang="en-GB" sz="800" dirty="0">
                <a:hlinkClick r:id="rId4" tooltip="Direct Normal Irradiance (DNI) Definition"/>
              </a:rPr>
              <a:t>Direct Normal Irradiance (DNI)</a:t>
            </a:r>
            <a:r>
              <a:rPr lang="en-GB" sz="800" dirty="0"/>
              <a:t> and </a:t>
            </a:r>
            <a:r>
              <a:rPr lang="en-GB" sz="800" dirty="0">
                <a:hlinkClick r:id="rId5" tooltip="Diffuse Horizontal Irradiance (DIF) Definition"/>
              </a:rPr>
              <a:t>Diffuse Horizontal Irradiance (DIF)</a:t>
            </a:r>
            <a:r>
              <a:rPr lang="en-GB" sz="80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DCB6849-E3AE-4DFD-B42D-B885ECA1E785}" type="slidenum">
              <a:rPr lang="en-GB" smtClean="0">
                <a:solidFill>
                  <a:prstClr val="white"/>
                </a:solidFill>
              </a:rPr>
              <a:pPr/>
              <a:t>6</a:t>
            </a:fld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8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DCB6849-E3AE-4DFD-B42D-B885ECA1E78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36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DCB6849-E3AE-4DFD-B42D-B885ECA1E78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822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41388" y="754063"/>
            <a:ext cx="6607176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http://www.solarcentury.com/uk/wp-content/uploads/sites/2/2014/07/Gruber-DSC_0231-web.jpg</a:t>
            </a:r>
          </a:p>
          <a:p>
            <a:r>
              <a:rPr lang="en-GB" dirty="0" smtClean="0"/>
              <a:t>http://www.solarcentury.com/uk/wp-content/uploads/sites/2/2014/07/100_6628-1024x768.jpg</a:t>
            </a:r>
          </a:p>
          <a:p>
            <a:r>
              <a:rPr lang="en-GB" dirty="0" smtClean="0"/>
              <a:t>http://www.solarcentury.com/uk/wp-content/uploads/sites/2/2014/07/Vauxhall-Cross-Bus-Station01-1024x597.jpg</a:t>
            </a:r>
          </a:p>
          <a:p>
            <a:r>
              <a:rPr lang="en-GB" dirty="0" smtClean="0"/>
              <a:t>http://www.solarcentury.com/uk/wp-content/uploads/sites/2/2013/05/Blackfriars-solar-is-half-way-1024x682.jpg</a:t>
            </a:r>
          </a:p>
          <a:p>
            <a:r>
              <a:rPr lang="en-GB" dirty="0" smtClean="0"/>
              <a:t>http://www.solarcentury.com/uk/wp-content/uploads/sites/2/2013/11/DSC0311-sm.jpghttp://www.solarcentury.com/uk/wp-content/uploads/sites/2/2014/12/solar-panels-wildflowers.jpg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78EC9-4BD4-464D-9490-2C445949FE0A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9829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220074"/>
            <a:ext cx="5548470" cy="4612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88024" y="1131590"/>
            <a:ext cx="3959027" cy="2664296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4083497"/>
            <a:ext cx="3961061" cy="360461"/>
          </a:xfrm>
          <a:prstGeom prst="rect">
            <a:avLst/>
          </a:prstGeom>
        </p:spPr>
        <p:txBody>
          <a:bodyPr vert="horz" tIns="0" rIns="0" bIns="0"/>
          <a:lstStyle>
            <a:lvl1pPr marL="0" indent="0" algn="r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4788024" y="3939902"/>
            <a:ext cx="396044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EF41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288" y="1131589"/>
            <a:ext cx="3744912" cy="331182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6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8469" y="519987"/>
            <a:ext cx="3788020" cy="485589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3700" baseline="0"/>
            </a:lvl1pPr>
            <a:lvl2pPr marL="389626" indent="0">
              <a:buNone/>
              <a:defRPr/>
            </a:lvl2pPr>
            <a:lvl3pPr marL="779252" indent="0">
              <a:buNone/>
              <a:defRPr/>
            </a:lvl3pPr>
            <a:lvl4pPr marL="1168878" indent="0">
              <a:buNone/>
              <a:defRPr/>
            </a:lvl4pPr>
            <a:lvl5pPr marL="1558503" indent="0">
              <a:buNone/>
              <a:defRPr/>
            </a:lvl5pPr>
          </a:lstStyle>
          <a:p>
            <a:pPr lvl="0"/>
            <a:r>
              <a:rPr lang="en-US"/>
              <a:t>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7402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220074"/>
            <a:ext cx="5548470" cy="4612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5288" y="1131590"/>
            <a:ext cx="3888680" cy="316894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16016" y="1131590"/>
            <a:ext cx="3960688" cy="316894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0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pictur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220074"/>
            <a:ext cx="5548470" cy="4612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88024" y="1131590"/>
            <a:ext cx="3959027" cy="2664296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4083497"/>
            <a:ext cx="3961061" cy="360461"/>
          </a:xfrm>
          <a:prstGeom prst="rect">
            <a:avLst/>
          </a:prstGeom>
        </p:spPr>
        <p:txBody>
          <a:bodyPr vert="horz" tIns="0" rIns="0" bIns="0"/>
          <a:lstStyle>
            <a:lvl1pPr marL="0" indent="0" algn="r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caption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4788024" y="3939902"/>
            <a:ext cx="396044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EF41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5288" y="1131590"/>
            <a:ext cx="3744664" cy="316894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2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288" y="1131590"/>
            <a:ext cx="3744664" cy="316894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220074"/>
            <a:ext cx="5548470" cy="4612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16016" y="1131590"/>
            <a:ext cx="3960688" cy="316894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40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220074"/>
            <a:ext cx="5548470" cy="46120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400" baseline="0">
                <a:solidFill>
                  <a:srgbClr val="7F7F7F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820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8D3F6-9ABA-4E8C-96D5-B1883177CFD8}" type="datetime1">
              <a:rPr lang="en-US" altLang="en-US"/>
              <a:pPr>
                <a:defRPr/>
              </a:pPr>
              <a:t>5/16/2016</a:t>
            </a:fld>
            <a:endParaRPr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86FCE-C21B-4EDD-929B-136CD00459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037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siness-working-01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64038"/>
          </a:xfrm>
          <a:prstGeom prst="rect">
            <a:avLst/>
          </a:prstGeom>
        </p:spPr>
      </p:pic>
      <p:sp>
        <p:nvSpPr>
          <p:cNvPr id="6" name="Rounded Rectangle 5"/>
          <p:cNvSpPr/>
          <p:nvPr userDrawn="1"/>
        </p:nvSpPr>
        <p:spPr bwMode="auto">
          <a:xfrm>
            <a:off x="251520" y="195486"/>
            <a:ext cx="4372593" cy="2052228"/>
          </a:xfrm>
          <a:prstGeom prst="roundRect">
            <a:avLst>
              <a:gd name="adj" fmla="val 2776"/>
            </a:avLst>
          </a:prstGeom>
          <a:solidFill>
            <a:srgbClr val="FFFFFF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8286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96" y="411510"/>
            <a:ext cx="232641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7395" y="1221600"/>
            <a:ext cx="3855198" cy="54006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l">
              <a:buNone/>
              <a:defRPr sz="3700" baseline="0"/>
            </a:lvl1pPr>
          </a:lstStyle>
          <a:p>
            <a:pPr lvl="0"/>
            <a:r>
              <a:rPr lang="en-US"/>
              <a:t>Edit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7396" y="1815667"/>
            <a:ext cx="1994388" cy="216024"/>
          </a:xfrm>
          <a:prstGeom prst="rect">
            <a:avLst/>
          </a:prstGeom>
        </p:spPr>
        <p:txBody>
          <a:bodyPr wrap="none" lIns="0" tIns="0" rIns="0" bIns="0">
            <a:normAutofit/>
          </a:bodyPr>
          <a:lstStyle>
            <a:lvl1pPr marL="0" indent="0" algn="l">
              <a:buNone/>
              <a:defRPr sz="1200" baseline="0"/>
            </a:lvl1pPr>
          </a:lstStyle>
          <a:p>
            <a:pPr lvl="0"/>
            <a:r>
              <a:rPr lang="en-US"/>
              <a:t>Edit date</a:t>
            </a:r>
          </a:p>
        </p:txBody>
      </p:sp>
    </p:spTree>
    <p:extLst>
      <p:ext uri="{BB962C8B-B14F-4D97-AF65-F5344CB8AC3E}">
        <p14:creationId xmlns:p14="http://schemas.microsoft.com/office/powerpoint/2010/main" val="307813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B665465-80B6-3340-9A02-887D8432DE4C}" type="datetimeFigureOut">
              <a:rPr lang="en-GB" smtClean="0"/>
              <a:t>16/05/2016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2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638469" y="519987"/>
            <a:ext cx="3788020" cy="485589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3700" baseline="0"/>
            </a:lvl1pPr>
            <a:lvl2pPr marL="389626" indent="0">
              <a:buNone/>
              <a:defRPr/>
            </a:lvl2pPr>
            <a:lvl3pPr marL="779252" indent="0">
              <a:buNone/>
              <a:defRPr/>
            </a:lvl3pPr>
            <a:lvl4pPr marL="1168878" indent="0">
              <a:buNone/>
              <a:defRPr/>
            </a:lvl4pPr>
            <a:lvl5pPr marL="1558503" indent="0">
              <a:buNone/>
              <a:defRPr/>
            </a:lvl5pPr>
          </a:lstStyle>
          <a:p>
            <a:pPr lvl="0"/>
            <a:r>
              <a:rPr lang="en-US"/>
              <a:t>Edit 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166636" y="897210"/>
            <a:ext cx="2327031" cy="1458516"/>
          </a:xfrm>
        </p:spPr>
        <p:txBody>
          <a:bodyPr wrap="none" lIns="0" tIns="0" rIns="0" bIns="0">
            <a:normAutofit/>
          </a:bodyPr>
          <a:lstStyle>
            <a:lvl1pPr marL="0" indent="0" algn="r">
              <a:buNone/>
              <a:defRPr sz="82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sz="8200" dirty="0" smtClean="0">
                <a:solidFill>
                  <a:srgbClr val="808080"/>
                </a:solidFill>
              </a:rPr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0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6856534" y="4745052"/>
            <a:ext cx="1969477" cy="273844"/>
          </a:xfrm>
          <a:prstGeom prst="rect">
            <a:avLst/>
          </a:prstGeom>
        </p:spPr>
        <p:txBody>
          <a:bodyPr lIns="77925" tIns="38963" rIns="77925" bIns="38963"/>
          <a:lstStyle>
            <a:defPPr>
              <a:defRPr lang="en-GB"/>
            </a:defPPr>
            <a:lvl1pPr algn="l" defTabSz="42689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1pPr>
            <a:lvl2pPr marL="705959" indent="-271523" algn="l" defTabSz="42689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2pPr>
            <a:lvl3pPr marL="1086090" indent="-217219" algn="l" defTabSz="42689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3pPr>
            <a:lvl4pPr marL="1520527" indent="-217219" algn="l" defTabSz="42689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4pPr>
            <a:lvl5pPr marL="1954963" indent="-217219" algn="l" defTabSz="426895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5pPr>
            <a:lvl6pPr marL="2172181" algn="l" defTabSz="868872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6pPr>
            <a:lvl7pPr marL="2606617" algn="l" defTabSz="868872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7pPr>
            <a:lvl8pPr marL="3041053" algn="l" defTabSz="868872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8pPr>
            <a:lvl9pPr marL="3475489" algn="l" defTabSz="868872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charset="0"/>
              </a:defRPr>
            </a:lvl9pPr>
          </a:lstStyle>
          <a:p>
            <a:pPr algn="r"/>
            <a:fld id="{68DB1C18-AAC5-4D6C-B676-D4D741B9DF88}" type="slidenum">
              <a:rPr lang="en-GB" sz="1400" smtClean="0">
                <a:solidFill>
                  <a:srgbClr val="808080"/>
                </a:solidFill>
                <a:latin typeface="Calibri" pitchFamily="34" charset="0"/>
              </a:rPr>
              <a:pPr algn="r"/>
              <a:t>‹#›</a:t>
            </a:fld>
            <a:endParaRPr lang="en-GB" sz="1400" dirty="0">
              <a:solidFill>
                <a:srgbClr val="808080"/>
              </a:solidFill>
              <a:latin typeface="Calibri" pitchFamily="34" charset="0"/>
            </a:endParaRPr>
          </a:p>
        </p:txBody>
      </p:sp>
      <p:pic>
        <p:nvPicPr>
          <p:cNvPr id="2050" name="Picture 2" descr="Z:\marketing on fam lib\dESIGN\Brand Solarcentury\Method Files\Identity_marks\jpg\SC_LogoColour_Secondar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9" y="4699636"/>
            <a:ext cx="1561163" cy="26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5536" y="843558"/>
            <a:ext cx="8291264" cy="34626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" name="Picture 2" descr="26086-UYSEG final logo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674620"/>
            <a:ext cx="1485675" cy="310227"/>
          </a:xfrm>
          <a:prstGeom prst="rect">
            <a:avLst/>
          </a:prstGeom>
        </p:spPr>
      </p:pic>
      <p:pic>
        <p:nvPicPr>
          <p:cNvPr id="4" name="Picture 3" descr="solaraid-rgb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587974"/>
            <a:ext cx="599196" cy="483518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 bwMode="auto">
          <a:xfrm>
            <a:off x="384458" y="4515966"/>
            <a:ext cx="837508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EF41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702" r:id="rId2"/>
    <p:sldLayoutId id="2147483656" r:id="rId3"/>
    <p:sldLayoutId id="2147483703" r:id="rId4"/>
    <p:sldLayoutId id="2147483698" r:id="rId5"/>
    <p:sldLayoutId id="214748370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aseline="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j-ea"/>
          <a:cs typeface="+mj-cs"/>
        </a:defRPr>
      </a:lvl1pPr>
      <a:lvl2pPr marL="601618" indent="-231392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2pPr>
      <a:lvl3pPr marL="925566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3pPr>
      <a:lvl4pPr marL="1295793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4pPr>
      <a:lvl5pPr marL="1666019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5pPr>
      <a:lvl6pPr marL="2036245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6pPr>
      <a:lvl7pPr marL="2406472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7pPr>
      <a:lvl8pPr marL="2776699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8pPr>
      <a:lvl9pPr marL="3146926" indent="-185114" algn="r" defTabSz="3638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808080"/>
          </a:solidFill>
          <a:latin typeface="Arial" charset="0"/>
          <a:cs typeface="Arial Unicode MS" charset="0"/>
        </a:defRPr>
      </a:lvl9pPr>
    </p:titleStyle>
    <p:bodyStyle>
      <a:lvl1pPr marL="180000" indent="-180000" algn="l" defTabSz="363800" rtl="0" eaLnBrk="1" fontAlgn="base" hangingPunct="1">
        <a:lnSpc>
          <a:spcPct val="93000"/>
        </a:lnSpc>
        <a:spcBef>
          <a:spcPct val="0"/>
        </a:spcBef>
        <a:spcAft>
          <a:spcPts val="300"/>
        </a:spcAft>
        <a:buClr>
          <a:srgbClr val="EF4135"/>
        </a:buClr>
        <a:buSzPct val="100000"/>
        <a:buFont typeface="Arial" panose="020B0604020202020204" pitchFamily="34" charset="0"/>
        <a:buChar char="•"/>
        <a:defRPr sz="1400">
          <a:solidFill>
            <a:schemeClr val="tx1">
              <a:lumMod val="85000"/>
              <a:lumOff val="15000"/>
            </a:schemeClr>
          </a:solidFill>
          <a:latin typeface="Calibri" pitchFamily="34" charset="0"/>
          <a:ea typeface="+mn-ea"/>
          <a:cs typeface="+mn-cs"/>
        </a:defRPr>
      </a:lvl1pPr>
      <a:lvl2pPr marL="360000" indent="-180000" algn="l" defTabSz="363800" rtl="0" eaLnBrk="1" fontAlgn="base" hangingPunct="1">
        <a:lnSpc>
          <a:spcPct val="93000"/>
        </a:lnSpc>
        <a:spcBef>
          <a:spcPct val="0"/>
        </a:spcBef>
        <a:spcAft>
          <a:spcPts val="300"/>
        </a:spcAft>
        <a:buClr>
          <a:srgbClr val="EF4135"/>
        </a:buClr>
        <a:buSzPct val="100000"/>
        <a:buFont typeface="Arial" panose="020B0604020202020204" pitchFamily="34" charset="0"/>
        <a:buChar char="•"/>
        <a:defRPr sz="1400">
          <a:solidFill>
            <a:schemeClr val="tx1">
              <a:lumMod val="85000"/>
              <a:lumOff val="15000"/>
            </a:schemeClr>
          </a:solidFill>
          <a:latin typeface="Calibri" pitchFamily="34" charset="0"/>
          <a:cs typeface="+mn-cs"/>
        </a:defRPr>
      </a:lvl2pPr>
      <a:lvl3pPr marL="540000" indent="-180000" algn="l" defTabSz="363800" rtl="0" eaLnBrk="1" fontAlgn="base" hangingPunct="1">
        <a:lnSpc>
          <a:spcPct val="93000"/>
        </a:lnSpc>
        <a:spcBef>
          <a:spcPct val="0"/>
        </a:spcBef>
        <a:spcAft>
          <a:spcPts val="300"/>
        </a:spcAft>
        <a:buClr>
          <a:srgbClr val="EF4135"/>
        </a:buClr>
        <a:buSzPct val="70000"/>
        <a:buFont typeface="Courier New"/>
        <a:buChar char="o"/>
        <a:defRPr sz="1400">
          <a:solidFill>
            <a:schemeClr val="tx1">
              <a:lumMod val="85000"/>
              <a:lumOff val="15000"/>
            </a:schemeClr>
          </a:solidFill>
          <a:latin typeface="Calibri" pitchFamily="34" charset="0"/>
          <a:cs typeface="+mn-cs"/>
        </a:defRPr>
      </a:lvl3pPr>
      <a:lvl4pPr marL="720000" indent="-180000" algn="l" defTabSz="363800" rtl="0" eaLnBrk="1" fontAlgn="base" hangingPunct="1">
        <a:lnSpc>
          <a:spcPct val="93000"/>
        </a:lnSpc>
        <a:spcBef>
          <a:spcPct val="0"/>
        </a:spcBef>
        <a:spcAft>
          <a:spcPts val="300"/>
        </a:spcAft>
        <a:buClr>
          <a:srgbClr val="EF4135"/>
        </a:buClr>
        <a:buSzPct val="70000"/>
        <a:buFont typeface="Courier New"/>
        <a:buChar char="o"/>
        <a:defRPr sz="1400">
          <a:solidFill>
            <a:schemeClr val="tx1">
              <a:lumMod val="85000"/>
              <a:lumOff val="15000"/>
            </a:schemeClr>
          </a:solidFill>
          <a:latin typeface="Calibri" pitchFamily="34" charset="0"/>
          <a:cs typeface="+mn-cs"/>
        </a:defRPr>
      </a:lvl4pPr>
      <a:lvl5pPr marL="900000" indent="-180000" algn="l" defTabSz="363800" rtl="0" eaLnBrk="1" fontAlgn="base" hangingPunct="1">
        <a:lnSpc>
          <a:spcPct val="93000"/>
        </a:lnSpc>
        <a:spcBef>
          <a:spcPct val="0"/>
        </a:spcBef>
        <a:spcAft>
          <a:spcPts val="300"/>
        </a:spcAft>
        <a:buClr>
          <a:srgbClr val="EF4135"/>
        </a:buClr>
        <a:buSzPct val="70000"/>
        <a:buFont typeface="Courier New"/>
        <a:buChar char="o"/>
        <a:defRPr sz="1400">
          <a:solidFill>
            <a:schemeClr val="tx1">
              <a:lumMod val="85000"/>
              <a:lumOff val="15000"/>
            </a:schemeClr>
          </a:solidFill>
          <a:latin typeface="Calibri" pitchFamily="34" charset="0"/>
          <a:cs typeface="+mn-cs"/>
        </a:defRPr>
      </a:lvl5pPr>
      <a:lvl6pPr marL="2036245" indent="-185114" algn="l" defTabSz="363800" rtl="0" eaLnBrk="1" fontAlgn="base" hangingPunct="1">
        <a:lnSpc>
          <a:spcPct val="93000"/>
        </a:lnSpc>
        <a:spcBef>
          <a:spcPct val="0"/>
        </a:spcBef>
        <a:spcAft>
          <a:spcPts val="234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808080"/>
          </a:solidFill>
          <a:latin typeface="+mn-lt"/>
          <a:cs typeface="+mn-cs"/>
        </a:defRPr>
      </a:lvl6pPr>
      <a:lvl7pPr marL="2406472" indent="-185114" algn="l" defTabSz="363800" rtl="0" eaLnBrk="1" fontAlgn="base" hangingPunct="1">
        <a:lnSpc>
          <a:spcPct val="93000"/>
        </a:lnSpc>
        <a:spcBef>
          <a:spcPct val="0"/>
        </a:spcBef>
        <a:spcAft>
          <a:spcPts val="234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808080"/>
          </a:solidFill>
          <a:latin typeface="+mn-lt"/>
          <a:cs typeface="+mn-cs"/>
        </a:defRPr>
      </a:lvl7pPr>
      <a:lvl8pPr marL="2776699" indent="-185114" algn="l" defTabSz="363800" rtl="0" eaLnBrk="1" fontAlgn="base" hangingPunct="1">
        <a:lnSpc>
          <a:spcPct val="93000"/>
        </a:lnSpc>
        <a:spcBef>
          <a:spcPct val="0"/>
        </a:spcBef>
        <a:spcAft>
          <a:spcPts val="234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808080"/>
          </a:solidFill>
          <a:latin typeface="+mn-lt"/>
          <a:cs typeface="+mn-cs"/>
        </a:defRPr>
      </a:lvl8pPr>
      <a:lvl9pPr marL="3146926" indent="-185114" algn="l" defTabSz="363800" rtl="0" eaLnBrk="1" fontAlgn="base" hangingPunct="1">
        <a:lnSpc>
          <a:spcPct val="93000"/>
        </a:lnSpc>
        <a:spcBef>
          <a:spcPct val="0"/>
        </a:spcBef>
        <a:spcAft>
          <a:spcPts val="234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80808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70226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40453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10679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80906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51133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1359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91585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61812" algn="l" defTabSz="74045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33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xStyles>
    <p:titleStyle>
      <a:lvl1pPr algn="ctr" defTabSz="389626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38962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7925" tIns="38963" rIns="77925" bIns="3896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C81B0-14FF-4E92-8864-6F86D88A71F5}" type="datetimeFigureOut">
              <a:rPr lang="en-GB" smtClean="0"/>
              <a:t>16/05/2016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77925" tIns="38963" rIns="77925" bIns="3896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AE858-AFE7-4AEA-AECE-3F4F154EB34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DCD3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925" tIns="38963" rIns="77925" bIns="3896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382862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5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 Unicode MS" charset="0"/>
            </a:endParaRPr>
          </a:p>
        </p:txBody>
      </p:sp>
      <p:pic>
        <p:nvPicPr>
          <p:cNvPr id="9" name="Picture 8" descr="Sc-logo-Preferred-1000p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8506" cy="113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2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9" r:id="rId2"/>
  </p:sldLayoutIdLst>
  <p:timing>
    <p:tnLst>
      <p:par>
        <p:cTn id="1" dur="indefinite" restart="never" nodeType="tmRoot"/>
      </p:par>
    </p:tnLst>
  </p:timing>
  <p:txStyles>
    <p:titleStyle>
      <a:lvl1pPr algn="ctr" defTabSz="7792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77925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77925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779252" rtl="0" eaLnBrk="1" latinLnBrk="0" hangingPunct="1">
        <a:spcBef>
          <a:spcPct val="20000"/>
        </a:spcBef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779252" rtl="0" eaLnBrk="1" latinLnBrk="0" hangingPunct="1">
        <a:spcBef>
          <a:spcPct val="20000"/>
        </a:spcBef>
        <a:buFont typeface="Arial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science-environment-3202880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tv.com/news/calendar/update/2015-06-19/latest-update-on-kellingley-and-thoresby-from-uk-coal/" TargetMode="External"/><Relationship Id="rId3" Type="http://schemas.openxmlformats.org/officeDocument/2006/relationships/image" Target="../media/image7.jpeg"/><Relationship Id="rId7" Type="http://schemas.openxmlformats.org/officeDocument/2006/relationships/hyperlink" Target="http://www.independent.co.uk/news/business/news/gas-imports-from-russias-gazprom-giant-to-soar-after-new-centrica-deal-10248692.html" TargetMode="External"/><Relationship Id="rId12" Type="http://schemas.openxmlformats.org/officeDocument/2006/relationships/hyperlink" Target="http://www.express.co.uk/news/uk/435107/Millions-of-Britons-face-winter-power-cut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bc.co.uk/news/science-environment-32028809" TargetMode="External"/><Relationship Id="rId11" Type="http://schemas.openxmlformats.org/officeDocument/2006/relationships/hyperlink" Target="http://www.bbc.co.uk/news/business-34851718" TargetMode="External"/><Relationship Id="rId5" Type="http://schemas.openxmlformats.org/officeDocument/2006/relationships/hyperlink" Target="http://www.theguardian.com/environment/2015/sep/08/climate-smart-cities-could-save-the-world-22tn-say-economists" TargetMode="External"/><Relationship Id="rId10" Type="http://schemas.openxmlformats.org/officeDocument/2006/relationships/hyperlink" Target="http://www.ft.com/cms/s/0/f3d1b352-fef4-11e4-84b2-00144feabdc0.html#axzz3lEhRw442" TargetMode="External"/><Relationship Id="rId4" Type="http://schemas.openxmlformats.org/officeDocument/2006/relationships/hyperlink" Target="http://www.dailymail.co.uk/news/article-194118/Travel-chaos-power-cut-hits-London.html" TargetMode="External"/><Relationship Id="rId9" Type="http://schemas.openxmlformats.org/officeDocument/2006/relationships/hyperlink" Target="http://www.bbc.co.uk/news/business-3414939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twitter.com/ElectricMixUK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uploads/system/uploads/attachment_data/file/448356/DUKES_2015_Annex_H.pdf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altLang="en-US" sz="2400" dirty="0"/>
              <a:t>Is solar power part of the energy </a:t>
            </a:r>
          </a:p>
          <a:p>
            <a:r>
              <a:rPr lang="en-GB" altLang="en-US" sz="2400" dirty="0"/>
              <a:t>solution in the UK</a:t>
            </a:r>
            <a:r>
              <a:rPr lang="en-US" altLang="en-US" sz="2400" dirty="0"/>
              <a:t>?</a:t>
            </a:r>
            <a:endParaRPr lang="en-US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32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What factors should a family consider when deciding whether to install solar panels?</a:t>
            </a:r>
            <a:endParaRPr lang="en-GB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1043608" y="1851670"/>
            <a:ext cx="1415008" cy="744642"/>
          </a:xfrm>
          <a:prstGeom prst="wedgeRoundRectCallout">
            <a:avLst>
              <a:gd name="adj1" fmla="val 73041"/>
              <a:gd name="adj2" fmla="val 479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much will it cost to install the panels?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971600" y="2813032"/>
            <a:ext cx="1415008" cy="745793"/>
          </a:xfrm>
          <a:prstGeom prst="wedgeRoundRectCallout">
            <a:avLst>
              <a:gd name="adj1" fmla="val 77024"/>
              <a:gd name="adj2" fmla="val -76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many units of electricity will it produce in a year?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679103" y="3766243"/>
            <a:ext cx="1344201" cy="729681"/>
          </a:xfrm>
          <a:prstGeom prst="wedgeRoundRectCallout">
            <a:avLst>
              <a:gd name="adj1" fmla="val 110687"/>
              <a:gd name="adj2" fmla="val -8758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many units of electricity do we use in a year?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588224" y="1032813"/>
            <a:ext cx="1506590" cy="744642"/>
          </a:xfrm>
          <a:prstGeom prst="wedgeRoundRectCallout">
            <a:avLst>
              <a:gd name="adj1" fmla="val -80571"/>
              <a:gd name="adj2" fmla="val 6898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much will we be paid for energy that goes into the National Grid?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588224" y="1973726"/>
            <a:ext cx="1506590" cy="858583"/>
          </a:xfrm>
          <a:prstGeom prst="wedgeRoundRectCallout">
            <a:avLst>
              <a:gd name="adj1" fmla="val -89122"/>
              <a:gd name="adj2" fmla="val -113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Does it make any difference if we use most of our energy at night</a:t>
            </a:r>
            <a:r>
              <a:rPr lang="en-GB" sz="1200" dirty="0" smtClean="0">
                <a:solidFill>
                  <a:schemeClr val="tx1"/>
                </a:solidFill>
              </a:rPr>
              <a:t>?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488626" y="3767394"/>
            <a:ext cx="1415008" cy="728530"/>
          </a:xfrm>
          <a:prstGeom prst="wedgeRoundRectCallout">
            <a:avLst>
              <a:gd name="adj1" fmla="val -13437"/>
              <a:gd name="adj2" fmla="val -8010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much will it reduce our electricity bills?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876256" y="3750131"/>
            <a:ext cx="1415008" cy="745793"/>
          </a:xfrm>
          <a:prstGeom prst="wedgeRoundRectCallout">
            <a:avLst>
              <a:gd name="adj1" fmla="val -107311"/>
              <a:gd name="adj2" fmla="val -13862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How long will the solar panels last?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75606"/>
            <a:ext cx="3384376" cy="225482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116271" y="732855"/>
            <a:ext cx="1453565" cy="599916"/>
          </a:xfrm>
          <a:prstGeom prst="wedgeRoundRectCallout">
            <a:avLst>
              <a:gd name="adj1" fmla="val 61626"/>
              <a:gd name="adj2" fmla="val 10937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 smtClean="0">
                <a:solidFill>
                  <a:schemeClr val="tx1"/>
                </a:solidFill>
              </a:rPr>
              <a:t>What is involved in installing solar panels?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27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80"/>
          </a:xfrm>
        </p:spPr>
        <p:txBody>
          <a:bodyPr/>
          <a:lstStyle/>
          <a:p>
            <a:pPr algn="l"/>
            <a:r>
              <a:rPr lang="en-GB" altLang="en-US" sz="4000" dirty="0" smtClean="0"/>
              <a:t>Where else can solar panels be </a:t>
            </a:r>
            <a:r>
              <a:rPr lang="en-GB" altLang="en-US" sz="4000" dirty="0" smtClean="0">
                <a:solidFill>
                  <a:srgbClr val="FF0000"/>
                </a:solidFill>
              </a:rPr>
              <a:t>sited?</a:t>
            </a:r>
            <a:endParaRPr lang="en-GB" altLang="en-US" sz="4000" dirty="0" smtClean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6" y="915566"/>
            <a:ext cx="8134675" cy="349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7" y="877554"/>
            <a:ext cx="8134674" cy="34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7" y="877554"/>
            <a:ext cx="8134676" cy="349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6" y="915566"/>
            <a:ext cx="8134675" cy="346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6" y="915566"/>
            <a:ext cx="8134675" cy="345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 descr="http://www.solarcentury.com/uk/wp-content/uploads/sites/2/2014/12/solar-panels-wildflower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6" y="877554"/>
            <a:ext cx="8134676" cy="35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0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Solar farms – weighing up the arguments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563638"/>
            <a:ext cx="5050904" cy="2304256"/>
          </a:xfrm>
          <a:prstGeom prst="rect">
            <a:avLst/>
          </a:prstGeom>
        </p:spPr>
        <p:txBody>
          <a:bodyPr>
            <a:normAutofit/>
          </a:bodyPr>
          <a:lstStyle>
            <a:lvl1pPr marL="18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36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2pPr>
            <a:lvl3pPr marL="54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3pPr>
            <a:lvl4pPr marL="72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4pPr>
            <a:lvl5pPr marL="90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5pPr>
            <a:lvl6pPr marL="2036245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6pPr>
            <a:lvl7pPr marL="2406472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7pPr>
            <a:lvl8pPr marL="2776699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8pPr>
            <a:lvl9pPr marL="3146926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What are the effects of solar farms on habitat and biodiversity?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/>
              <a:t>What is the effect of a solar farm on the landscape?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/>
              <a:t>Is a solar farm the best use of agricultural land?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/>
              <a:t>What are the benefits of using land for solar farms?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/>
              <a:t>Should solar farms be subsidised by government?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6136" y="987574"/>
            <a:ext cx="2710508" cy="328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4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much energy from solar farms?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699543"/>
            <a:ext cx="4968552" cy="3747140"/>
          </a:xfrm>
          <a:prstGeom prst="rect">
            <a:avLst/>
          </a:prstGeom>
        </p:spPr>
        <p:txBody>
          <a:bodyPr/>
          <a:lstStyle>
            <a:lvl1pPr marL="18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36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2pPr>
            <a:lvl3pPr marL="54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3pPr>
            <a:lvl4pPr marL="72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4pPr>
            <a:lvl5pPr marL="90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5pPr>
            <a:lvl6pPr marL="2036245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6pPr>
            <a:lvl7pPr marL="2406472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7pPr>
            <a:lvl8pPr marL="2776699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8pPr>
            <a:lvl9pPr marL="3146926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500"/>
              </a:spcAft>
              <a:buFont typeface="Arial" panose="020B0604020202020204" pitchFamily="34" charset="0"/>
              <a:buNone/>
            </a:pPr>
            <a:r>
              <a:rPr lang="en-GB" kern="0" dirty="0" err="1" smtClean="0">
                <a:solidFill>
                  <a:srgbClr val="FF0000"/>
                </a:solidFill>
              </a:rPr>
              <a:t>Tittleshall</a:t>
            </a:r>
            <a:r>
              <a:rPr lang="en-GB" kern="0" dirty="0" smtClean="0">
                <a:solidFill>
                  <a:srgbClr val="FF0000"/>
                </a:solidFill>
              </a:rPr>
              <a:t>, Norfolk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16 hectare (ha)  (1.6 x 10</a:t>
            </a:r>
            <a:r>
              <a:rPr lang="en-GB" kern="0" baseline="30000" dirty="0" smtClean="0"/>
              <a:t>5</a:t>
            </a:r>
            <a:r>
              <a:rPr lang="en-GB" kern="0" dirty="0" smtClean="0"/>
              <a:t> m</a:t>
            </a:r>
            <a:r>
              <a:rPr lang="en-GB" kern="0" baseline="30000" dirty="0" smtClean="0"/>
              <a:t>2</a:t>
            </a:r>
            <a:r>
              <a:rPr lang="en-GB" kern="0" dirty="0" smtClean="0"/>
              <a:t>)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32,000 solar panels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Size of the system 7.9 </a:t>
            </a:r>
            <a:r>
              <a:rPr lang="en-GB" kern="0" dirty="0" err="1" smtClean="0"/>
              <a:t>MWp</a:t>
            </a:r>
            <a:endParaRPr lang="en-GB" kern="0" dirty="0" smtClean="0"/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7,890 MWh per year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UK used about 300 </a:t>
            </a:r>
            <a:r>
              <a:rPr lang="en-GB" kern="0" dirty="0" err="1" smtClean="0"/>
              <a:t>TWh</a:t>
            </a:r>
            <a:r>
              <a:rPr lang="en-GB" kern="0" dirty="0" smtClean="0"/>
              <a:t> in 2014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87" y="1110588"/>
            <a:ext cx="3279480" cy="21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007" y="3325413"/>
            <a:ext cx="4185993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How many similar solar farms would be needed to generate 4% of 300 </a:t>
            </a:r>
            <a:r>
              <a:rPr lang="en-GB" sz="1400" dirty="0" err="1" smtClean="0">
                <a:solidFill>
                  <a:schemeClr val="tx1"/>
                </a:solidFill>
                <a:latin typeface="+mn-lt"/>
              </a:rPr>
              <a:t>TWh</a:t>
            </a: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7" name="Rectangle 8">
            <a:hlinkClick r:id="rId3"/>
          </p:cNvPr>
          <p:cNvSpPr>
            <a:spLocks noChangeArrowheads="1"/>
          </p:cNvSpPr>
          <p:nvPr/>
        </p:nvSpPr>
        <p:spPr bwMode="auto">
          <a:xfrm rot="21008052">
            <a:off x="4158294" y="1267802"/>
            <a:ext cx="5222031" cy="664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  <a:latin typeface="Cambria" pitchFamily="18" charset="0"/>
              </a:rPr>
              <a:t>Solar energy 'could provide 4% </a:t>
            </a:r>
            <a:r>
              <a:rPr lang="en-GB" altLang="en-US" sz="2000" b="1" dirty="0" smtClean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en-GB" altLang="en-US" sz="2000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en-GB" altLang="en-US" sz="2000" b="1" dirty="0" smtClean="0">
                <a:solidFill>
                  <a:srgbClr val="FF0000"/>
                </a:solidFill>
                <a:latin typeface="Cambria" pitchFamily="18" charset="0"/>
              </a:rPr>
              <a:t>of </a:t>
            </a:r>
            <a:r>
              <a:rPr lang="en-GB" altLang="en-US" sz="2000" b="1" dirty="0">
                <a:solidFill>
                  <a:srgbClr val="FF0000"/>
                </a:solidFill>
                <a:latin typeface="Cambria" pitchFamily="18" charset="0"/>
              </a:rPr>
              <a:t>UK electricity by 2020'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37" y="3372707"/>
            <a:ext cx="3832505" cy="107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5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502" y="2084251"/>
            <a:ext cx="1751297" cy="10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03" y="3339091"/>
            <a:ext cx="1751297" cy="109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solar energy mix – targets for 2020 </a:t>
            </a:r>
            <a:br>
              <a:rPr lang="en-GB" dirty="0"/>
            </a:br>
            <a:endParaRPr lang="en-GB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60648"/>
            <a:ext cx="8579296" cy="1143000"/>
          </a:xfrm>
          <a:prstGeom prst="rect">
            <a:avLst/>
          </a:prstGeom>
        </p:spPr>
        <p:txBody>
          <a:bodyPr lIns="0" tIns="0" rIns="0" bIns="0"/>
          <a:lstStyle>
            <a:lvl1pPr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aseline="0">
                <a:solidFill>
                  <a:srgbClr val="7F7F7F"/>
                </a:solidFill>
                <a:latin typeface="Calibri" pitchFamily="34" charset="0"/>
                <a:ea typeface="+mj-ea"/>
                <a:cs typeface="+mj-cs"/>
              </a:defRPr>
            </a:lvl1pPr>
            <a:lvl2pPr marL="601618" indent="-231392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2pPr>
            <a:lvl3pPr marL="92556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3pPr>
            <a:lvl4pPr marL="1295793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4pPr>
            <a:lvl5pPr marL="166601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5pPr>
            <a:lvl6pPr marL="2036245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6pPr>
            <a:lvl7pPr marL="2406472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7pPr>
            <a:lvl8pPr marL="277669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8pPr>
            <a:lvl9pPr marL="314692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9pPr>
          </a:lstStyle>
          <a:p>
            <a:pPr algn="l"/>
            <a:endParaRPr lang="en-GB" kern="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02" y="829409"/>
            <a:ext cx="1751298" cy="109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8224" y="1542643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 smtClean="0"/>
              <a:t>2 million solar homes</a:t>
            </a:r>
          </a:p>
          <a:p>
            <a:r>
              <a:rPr lang="en-GB" dirty="0"/>
              <a:t>(</a:t>
            </a:r>
            <a:r>
              <a:rPr lang="en-GB" dirty="0" smtClean="0"/>
              <a:t>670,000 solar homes in 2015)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18539" y="3640221"/>
            <a:ext cx="1423788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1800 solar farms</a:t>
            </a:r>
          </a:p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(432 in 2015)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368139" y="2487907"/>
            <a:ext cx="716029" cy="2880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861261" y="1000132"/>
            <a:ext cx="2376264" cy="753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2 million solar homes</a:t>
            </a:r>
          </a:p>
          <a:p>
            <a:r>
              <a:rPr lang="en-GB" sz="1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670,000 solar homes in 2015</a:t>
            </a:r>
            <a:r>
              <a:rPr lang="en-GB" sz="120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8539" y="2185006"/>
            <a:ext cx="2507546" cy="893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17,000 commercial rooftops</a:t>
            </a:r>
          </a:p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(1200 installations, 50-250kWp)</a:t>
            </a:r>
          </a:p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(70 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larger-scale </a:t>
            </a:r>
            <a:r>
              <a:rPr lang="en-GB" sz="1400" dirty="0" smtClean="0">
                <a:solidFill>
                  <a:schemeClr val="tx1"/>
                </a:solidFill>
                <a:latin typeface="+mn-lt"/>
              </a:rPr>
              <a:t>over 250kWp)</a:t>
            </a:r>
          </a:p>
          <a:p>
            <a:r>
              <a:rPr lang="en-GB" sz="1400" dirty="0" smtClean="0">
                <a:solidFill>
                  <a:schemeClr val="tx1"/>
                </a:solidFill>
                <a:latin typeface="+mn-lt"/>
              </a:rPr>
              <a:t>*August 2015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Flowchart: Magnetic Disk 18"/>
          <p:cNvSpPr/>
          <p:nvPr/>
        </p:nvSpPr>
        <p:spPr bwMode="auto">
          <a:xfrm>
            <a:off x="6300192" y="829410"/>
            <a:ext cx="1872208" cy="3614548"/>
          </a:xfrm>
          <a:prstGeom prst="flowChartMagneticDisk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0232" y="2701617"/>
            <a:ext cx="1152128" cy="4007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+mn-lt"/>
              </a:rPr>
              <a:t>17 </a:t>
            </a:r>
            <a:r>
              <a:rPr lang="en-GB" sz="2800" dirty="0" err="1">
                <a:solidFill>
                  <a:schemeClr val="tx1"/>
                </a:solidFill>
                <a:latin typeface="+mn-lt"/>
              </a:rPr>
              <a:t>TWh</a:t>
            </a:r>
            <a:endParaRPr lang="en-GB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5364088" y="1233065"/>
            <a:ext cx="716029" cy="2880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5364088" y="3742747"/>
            <a:ext cx="716029" cy="2880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 in the UK</a:t>
            </a:r>
            <a:br>
              <a:rPr lang="en-GB" dirty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Non-renewable Vs renewable energy</a:t>
            </a:r>
            <a:endParaRPr lang="en-GB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0" tIns="0" rIns="0" bIns="0"/>
          <a:lstStyle>
            <a:lvl1pPr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aseline="0">
                <a:solidFill>
                  <a:srgbClr val="7F7F7F"/>
                </a:solidFill>
                <a:latin typeface="Calibri" pitchFamily="34" charset="0"/>
                <a:ea typeface="+mj-ea"/>
                <a:cs typeface="+mj-cs"/>
              </a:defRPr>
            </a:lvl1pPr>
            <a:lvl2pPr marL="601618" indent="-231392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2pPr>
            <a:lvl3pPr marL="92556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3pPr>
            <a:lvl4pPr marL="1295793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4pPr>
            <a:lvl5pPr marL="166601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5pPr>
            <a:lvl6pPr marL="2036245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6pPr>
            <a:lvl7pPr marL="2406472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7pPr>
            <a:lvl8pPr marL="277669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8pPr>
            <a:lvl9pPr marL="314692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9pPr>
          </a:lstStyle>
          <a:p>
            <a:pPr algn="l"/>
            <a:endParaRPr lang="en-GB" kern="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05214" y="846138"/>
            <a:ext cx="4022769" cy="4525963"/>
          </a:xfrm>
          <a:prstGeom prst="rect">
            <a:avLst/>
          </a:prstGeom>
        </p:spPr>
        <p:txBody>
          <a:bodyPr/>
          <a:lstStyle>
            <a:lvl1pPr marL="18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36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2pPr>
            <a:lvl3pPr marL="54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3pPr>
            <a:lvl4pPr marL="72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4pPr>
            <a:lvl5pPr marL="900000" indent="-180000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300"/>
              </a:spcAft>
              <a:buClr>
                <a:srgbClr val="EF4135"/>
              </a:buClr>
              <a:buSzPct val="70000"/>
              <a:buFont typeface="Courier New"/>
              <a:buChar char="o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+mn-cs"/>
              </a:defRPr>
            </a:lvl5pPr>
            <a:lvl6pPr marL="2036245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6pPr>
            <a:lvl7pPr marL="2406472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7pPr>
            <a:lvl8pPr marL="2776699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8pPr>
            <a:lvl9pPr marL="3146926" indent="-185114" algn="l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34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808080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500"/>
              </a:spcAft>
              <a:buNone/>
            </a:pPr>
            <a:r>
              <a:rPr lang="en-GB" sz="1600" kern="0" dirty="0" smtClean="0">
                <a:solidFill>
                  <a:srgbClr val="FF0000"/>
                </a:solidFill>
              </a:rPr>
              <a:t>Activity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Name three sources of non-renewable energy used to generate electricity in the UK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Name three sources of renewable energy used to generate electricity in the UK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Give one argument for and one argument against increasing the use of each type of renewable energy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kern="0" dirty="0" smtClean="0"/>
              <a:t>Explain the link between solar energy and carbon emissions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endParaRPr lang="en-GB" kern="0" dirty="0" smtClean="0"/>
          </a:p>
          <a:p>
            <a:pPr>
              <a:lnSpc>
                <a:spcPct val="100000"/>
              </a:lnSpc>
              <a:spcAft>
                <a:spcPts val="1500"/>
              </a:spcAft>
            </a:pPr>
            <a:endParaRPr lang="en-GB" kern="0" dirty="0" smtClean="0"/>
          </a:p>
          <a:p>
            <a:pPr>
              <a:lnSpc>
                <a:spcPct val="100000"/>
              </a:lnSpc>
              <a:spcAft>
                <a:spcPts val="1500"/>
              </a:spcAft>
            </a:pPr>
            <a:endParaRPr lang="en-GB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31590"/>
            <a:ext cx="392043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2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19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ws.bbcimg.co.uk/media/images/55046000/jpg/_55046956_sundaypapers640x3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6" y="240843"/>
            <a:ext cx="8736865" cy="4275123"/>
          </a:xfrm>
          <a:prstGeom prst="rect">
            <a:avLst/>
          </a:prstGeom>
          <a:solidFill>
            <a:srgbClr val="EDE6DD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 energy headlines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4"/>
          </p:cNvPr>
          <p:cNvSpPr>
            <a:spLocks noChangeArrowheads="1"/>
          </p:cNvSpPr>
          <p:nvPr/>
        </p:nvSpPr>
        <p:spPr bwMode="auto">
          <a:xfrm rot="21334204">
            <a:off x="167576" y="3735448"/>
            <a:ext cx="2657384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Travel chaos as power cut hits London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5"/>
          </p:cNvPr>
          <p:cNvSpPr>
            <a:spLocks noChangeArrowheads="1"/>
          </p:cNvSpPr>
          <p:nvPr/>
        </p:nvSpPr>
        <p:spPr bwMode="auto">
          <a:xfrm rot="1258573">
            <a:off x="4486238" y="2774069"/>
            <a:ext cx="4237766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Climate-smart cities could save the world $22tn, say economists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hlinkClick r:id="rId6"/>
          </p:cNvPr>
          <p:cNvSpPr>
            <a:spLocks noChangeArrowheads="1"/>
          </p:cNvSpPr>
          <p:nvPr/>
        </p:nvSpPr>
        <p:spPr bwMode="auto">
          <a:xfrm rot="-591948">
            <a:off x="149225" y="2553700"/>
            <a:ext cx="4244975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Solar energy 'could provide 4% of UK electricity by 2020'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>
            <a:hlinkClick r:id="rId7"/>
          </p:cNvPr>
          <p:cNvSpPr>
            <a:spLocks noChangeArrowheads="1"/>
          </p:cNvSpPr>
          <p:nvPr/>
        </p:nvSpPr>
        <p:spPr bwMode="auto">
          <a:xfrm rot="1101704">
            <a:off x="4020191" y="955150"/>
            <a:ext cx="4572000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Gas imports from Russia's Gazprom giant to soar after new Centrica deal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>
            <a:hlinkClick r:id="rId8"/>
          </p:cNvPr>
          <p:cNvSpPr>
            <a:spLocks noChangeArrowheads="1"/>
          </p:cNvSpPr>
          <p:nvPr/>
        </p:nvSpPr>
        <p:spPr bwMode="auto">
          <a:xfrm>
            <a:off x="538606" y="699542"/>
            <a:ext cx="2528888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UK Coal confirms </a:t>
            </a:r>
            <a:r>
              <a:rPr lang="en-GB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Thoresby</a:t>
            </a: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 pit closure date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>
            <a:hlinkClick r:id="rId9"/>
          </p:cNvPr>
          <p:cNvSpPr>
            <a:spLocks noChangeArrowheads="1"/>
          </p:cNvSpPr>
          <p:nvPr/>
        </p:nvSpPr>
        <p:spPr bwMode="auto">
          <a:xfrm rot="202872">
            <a:off x="1937875" y="3311397"/>
            <a:ext cx="4572000" cy="349968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Hinkley</a:t>
            </a: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</a:t>
            </a:r>
            <a:r>
              <a:rPr lang="en-GB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Point </a:t>
            </a: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nuclear plant delayed, says EDF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2">
            <a:hlinkClick r:id="rId10"/>
          </p:cNvPr>
          <p:cNvSpPr>
            <a:spLocks noChangeArrowheads="1"/>
          </p:cNvSpPr>
          <p:nvPr/>
        </p:nvSpPr>
        <p:spPr bwMode="auto">
          <a:xfrm rot="21428626">
            <a:off x="2993592" y="3975798"/>
            <a:ext cx="4752528" cy="349968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UK's coal plants to be phased out within 10 </a:t>
            </a:r>
            <a:r>
              <a:rPr lang="en-GB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years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hlinkClick r:id="rId12"/>
          </p:cNvPr>
          <p:cNvSpPr>
            <a:spLocks noChangeArrowheads="1"/>
          </p:cNvSpPr>
          <p:nvPr/>
        </p:nvSpPr>
        <p:spPr bwMode="auto">
          <a:xfrm rot="-629303">
            <a:off x="2288642" y="1417048"/>
            <a:ext cx="2720975" cy="607602"/>
          </a:xfrm>
          <a:prstGeom prst="rect">
            <a:avLst/>
          </a:prstGeom>
          <a:solidFill>
            <a:srgbClr val="EDE6DD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Millions of Britons face winter power cuts </a:t>
            </a:r>
            <a:endParaRPr lang="en-GB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6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UK Electricity Mix</a:t>
            </a:r>
            <a:endParaRPr lang="en-GB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987824" y="1180932"/>
            <a:ext cx="2664296" cy="250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GB" altLang="en-US" sz="1600" u="sng" dirty="0">
                <a:latin typeface="Arial" charset="0"/>
                <a:hlinkClick r:id="rId2"/>
              </a:rPr>
              <a:t>@ElectricMixUK</a:t>
            </a:r>
            <a:r>
              <a:rPr lang="en-GB" altLang="en-US" sz="1600" u="sng" dirty="0">
                <a:latin typeface="Arial" charset="0"/>
              </a:rPr>
              <a:t> </a:t>
            </a:r>
            <a:r>
              <a:rPr lang="en-GB" altLang="en-US" sz="1600" dirty="0">
                <a:latin typeface="Arial" charset="0"/>
              </a:rPr>
              <a:t>Twitter feed shows energy resources used for electricity generation </a:t>
            </a:r>
            <a:r>
              <a:rPr lang="en-GB" altLang="en-US" sz="1600" dirty="0" smtClean="0">
                <a:latin typeface="Arial" charset="0"/>
              </a:rPr>
              <a:t/>
            </a:r>
            <a:br>
              <a:rPr lang="en-GB" altLang="en-US" sz="1600" dirty="0" smtClean="0">
                <a:latin typeface="Arial" charset="0"/>
              </a:rPr>
            </a:br>
            <a:r>
              <a:rPr lang="en-GB" altLang="en-US" sz="1600" dirty="0" smtClean="0">
                <a:latin typeface="Arial" charset="0"/>
              </a:rPr>
              <a:t>each </a:t>
            </a:r>
            <a:r>
              <a:rPr lang="en-GB" altLang="en-US" sz="1600" dirty="0">
                <a:latin typeface="Arial" charset="0"/>
              </a:rPr>
              <a:t>hour in the UK.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Tx/>
              <a:buNone/>
            </a:pPr>
            <a:r>
              <a:rPr lang="en-GB" altLang="en-US" sz="1600" dirty="0">
                <a:latin typeface="Arial" charset="0"/>
              </a:rPr>
              <a:t>This data is for 8.00 am, 10.00 am, and 11.00 </a:t>
            </a:r>
            <a:r>
              <a:rPr lang="en-GB" altLang="en-US" sz="1600" dirty="0" smtClean="0">
                <a:latin typeface="Arial" charset="0"/>
              </a:rPr>
              <a:t>am</a:t>
            </a:r>
            <a:br>
              <a:rPr lang="en-GB" altLang="en-US" sz="1600" dirty="0" smtClean="0">
                <a:latin typeface="Arial" charset="0"/>
              </a:rPr>
            </a:br>
            <a:r>
              <a:rPr lang="en-GB" altLang="en-US" sz="1600" dirty="0" smtClean="0">
                <a:latin typeface="Arial" charset="0"/>
              </a:rPr>
              <a:t>on Wednesday </a:t>
            </a:r>
            <a:r>
              <a:rPr lang="en-GB" altLang="en-US" sz="1600" dirty="0">
                <a:latin typeface="Arial" charset="0"/>
              </a:rPr>
              <a:t>9</a:t>
            </a:r>
            <a:r>
              <a:rPr lang="en-GB" altLang="en-US" sz="1600" baseline="30000" dirty="0">
                <a:latin typeface="Arial" charset="0"/>
              </a:rPr>
              <a:t>th</a:t>
            </a:r>
            <a:r>
              <a:rPr lang="en-GB" altLang="en-US" sz="1600" dirty="0">
                <a:latin typeface="Arial" charset="0"/>
              </a:rPr>
              <a:t> September 2015.</a:t>
            </a:r>
          </a:p>
        </p:txBody>
      </p:sp>
      <p:pic>
        <p:nvPicPr>
          <p:cNvPr id="7" name="Picture 6" descr="Screen Shot 2016-01-04 at 15.48.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28" y="627534"/>
            <a:ext cx="3017736" cy="3867894"/>
          </a:xfrm>
          <a:prstGeom prst="rect">
            <a:avLst/>
          </a:prstGeom>
        </p:spPr>
      </p:pic>
      <p:pic>
        <p:nvPicPr>
          <p:cNvPr id="8" name="Picture 7" descr="Screen Shot 2016-01-04 at 15.48.30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1" y="1252940"/>
            <a:ext cx="2424979" cy="21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(UK) Electricity </a:t>
            </a:r>
            <a:r>
              <a:rPr lang="en-GB" dirty="0"/>
              <a:t>flow chart 2014 (</a:t>
            </a:r>
            <a:r>
              <a:rPr lang="en-GB" dirty="0" err="1" smtClean="0"/>
              <a:t>TWh</a:t>
            </a:r>
            <a:r>
              <a:rPr lang="en-GB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" y="988605"/>
            <a:ext cx="7389068" cy="3239329"/>
          </a:xfrm>
          <a:prstGeom prst="rect">
            <a:avLst/>
          </a:prstGeom>
        </p:spPr>
      </p:pic>
      <p:sp>
        <p:nvSpPr>
          <p:cNvPr id="4" name="Line Callout 1 3"/>
          <p:cNvSpPr/>
          <p:nvPr/>
        </p:nvSpPr>
        <p:spPr>
          <a:xfrm>
            <a:off x="4572000" y="843558"/>
            <a:ext cx="1872208" cy="720080"/>
          </a:xfrm>
          <a:prstGeom prst="borderCallout1">
            <a:avLst>
              <a:gd name="adj1" fmla="val 40827"/>
              <a:gd name="adj2" fmla="val -113"/>
              <a:gd name="adj3" fmla="val 70745"/>
              <a:gd name="adj4" fmla="val -107981"/>
            </a:avLst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Wind 32 </a:t>
            </a:r>
            <a:r>
              <a:rPr lang="en-GB" sz="1200" dirty="0" err="1" smtClean="0">
                <a:solidFill>
                  <a:schemeClr val="tx1"/>
                </a:solidFill>
              </a:rPr>
              <a:t>TWh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Solar 4.1 </a:t>
            </a:r>
            <a:r>
              <a:rPr lang="en-GB" sz="1200" dirty="0" err="1" smtClean="0">
                <a:solidFill>
                  <a:schemeClr val="tx1"/>
                </a:solidFill>
              </a:rPr>
              <a:t>TWh</a:t>
            </a:r>
            <a:endParaRPr lang="en-GB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GB" sz="1200" dirty="0">
                <a:solidFill>
                  <a:schemeClr val="tx1"/>
                </a:solidFill>
              </a:rPr>
              <a:t>Wave and tidal 0.002 </a:t>
            </a:r>
            <a:r>
              <a:rPr lang="en-GB" sz="1200" dirty="0" err="1" smtClean="0">
                <a:solidFill>
                  <a:schemeClr val="tx1"/>
                </a:solidFill>
              </a:rPr>
              <a:t>TWh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3928817"/>
            <a:ext cx="3384376" cy="5151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3"/>
              </a:rPr>
              <a:t>https://www.gov.uk/government/uploads/system/uploads/attachment_data/file/448356/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hlinkClick r:id="rId3"/>
              </a:rPr>
              <a:t>DUKES_2015_Annex_H.pdf</a:t>
            </a:r>
            <a:r>
              <a:rPr lang="en-GB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48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How do solar panels work?</a:t>
            </a:r>
            <a:br>
              <a:rPr lang="en-GB" altLang="en-US" dirty="0"/>
            </a:br>
            <a:endParaRPr lang="en-GB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6424613" cy="1143000"/>
          </a:xfrm>
          <a:prstGeom prst="rect">
            <a:avLst/>
          </a:prstGeom>
        </p:spPr>
        <p:txBody>
          <a:bodyPr lIns="0" tIns="0" rIns="0" bIns="0"/>
          <a:lstStyle>
            <a:lvl1pPr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aseline="0">
                <a:solidFill>
                  <a:srgbClr val="7F7F7F"/>
                </a:solidFill>
                <a:latin typeface="Calibri" pitchFamily="34" charset="0"/>
                <a:ea typeface="+mj-ea"/>
                <a:cs typeface="+mj-cs"/>
              </a:defRPr>
            </a:lvl1pPr>
            <a:lvl2pPr marL="601618" indent="-231392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2pPr>
            <a:lvl3pPr marL="92556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3pPr>
            <a:lvl4pPr marL="1295793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4pPr>
            <a:lvl5pPr marL="166601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5pPr>
            <a:lvl6pPr marL="2036245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6pPr>
            <a:lvl7pPr marL="2406472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7pPr>
            <a:lvl8pPr marL="2776699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8pPr>
            <a:lvl9pPr marL="3146926" indent="-185114" algn="r" defTabSz="363800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808080"/>
                </a:solidFill>
                <a:latin typeface="Arial" charset="0"/>
                <a:cs typeface="Arial Unicode MS" charset="0"/>
              </a:defRPr>
            </a:lvl9pPr>
          </a:lstStyle>
          <a:p>
            <a:pPr algn="l"/>
            <a:endParaRPr lang="en-GB" altLang="en-US" kern="0" dirty="0" smtClean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7614"/>
            <a:ext cx="327152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1520" y="843558"/>
            <a:ext cx="5184576" cy="34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  <a:ea typeface="ＭＳ Ｐゴシック" pitchFamily="-84" charset="-128"/>
              </a:defRPr>
            </a:lvl9pPr>
          </a:lstStyle>
          <a:p>
            <a:pPr marL="234000" indent="-234000" eaLnBrk="1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GB" altLang="en-US" sz="1600" dirty="0" smtClean="0">
                <a:latin typeface="+mn-lt"/>
              </a:rPr>
              <a:t>Solar </a:t>
            </a:r>
            <a:r>
              <a:rPr lang="en-GB" altLang="en-US" sz="1600" dirty="0">
                <a:latin typeface="+mn-lt"/>
              </a:rPr>
              <a:t>panels are an array of solar photovoltaic (PV) </a:t>
            </a:r>
            <a:r>
              <a:rPr lang="en-GB" altLang="en-US" sz="1600" dirty="0" smtClean="0">
                <a:latin typeface="+mn-lt"/>
              </a:rPr>
              <a:t>cells. The </a:t>
            </a:r>
            <a:r>
              <a:rPr lang="en-GB" altLang="en-US" sz="1600" dirty="0">
                <a:latin typeface="+mn-lt"/>
              </a:rPr>
              <a:t>sun’s radiation hits these cells and produces a potential difference (voltage) across the cells, which drives a direct current (DC) through the circuit</a:t>
            </a:r>
            <a:r>
              <a:rPr lang="en-GB" altLang="en-US" sz="1600" dirty="0" smtClean="0">
                <a:latin typeface="+mn-lt"/>
              </a:rPr>
              <a:t>.</a:t>
            </a:r>
            <a:endParaRPr lang="en-GB" altLang="en-US" sz="1600" dirty="0">
              <a:latin typeface="+mn-lt"/>
            </a:endParaRPr>
          </a:p>
          <a:p>
            <a:pPr marL="234000" indent="-234000" eaLnBrk="1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GB" altLang="en-US" sz="1600" dirty="0" smtClean="0">
                <a:latin typeface="+mn-lt"/>
              </a:rPr>
              <a:t>An </a:t>
            </a:r>
            <a:r>
              <a:rPr lang="en-GB" altLang="en-US" sz="1600" dirty="0">
                <a:latin typeface="+mn-lt"/>
              </a:rPr>
              <a:t>electrical device called an inverter, converts the DC into alternating current (AC)</a:t>
            </a:r>
            <a:r>
              <a:rPr lang="en-GB" altLang="en-US" sz="1600" dirty="0" smtClean="0">
                <a:latin typeface="+mn-lt"/>
              </a:rPr>
              <a:t>.</a:t>
            </a:r>
          </a:p>
          <a:p>
            <a:pPr marL="234000" indent="-234000" eaLnBrk="1" hangingPunct="1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  <a:defRPr/>
            </a:pPr>
            <a:r>
              <a:rPr lang="en-GB" altLang="en-US" sz="1600" dirty="0" smtClean="0"/>
              <a:t>The </a:t>
            </a:r>
            <a:r>
              <a:rPr lang="en-GB" altLang="en-US" sz="1600" dirty="0"/>
              <a:t>AC produced is identical to the 230 V mains supply, and can directly power things like computers and lights</a:t>
            </a:r>
            <a:r>
              <a:rPr lang="en-GB" altLang="en-US" sz="1600" dirty="0" smtClean="0"/>
              <a:t>.</a:t>
            </a:r>
            <a:endParaRPr lang="en-GB" altLang="en-US" sz="1600" dirty="0"/>
          </a:p>
          <a:p>
            <a:pPr marL="234000" indent="-234000" eaLnBrk="1" hangingPunct="1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  <a:defRPr/>
            </a:pPr>
            <a:r>
              <a:rPr lang="en-GB" altLang="en-US" sz="1600" dirty="0" smtClean="0"/>
              <a:t>Or </a:t>
            </a:r>
            <a:r>
              <a:rPr lang="en-GB" altLang="en-US" sz="1600" dirty="0"/>
              <a:t>the power produced can be exported back to the National Grid and to be redistributed around the country</a:t>
            </a:r>
            <a:r>
              <a:rPr lang="en-GB" altLang="en-US" sz="1600" dirty="0" smtClean="0"/>
              <a:t>.</a:t>
            </a:r>
            <a:endParaRPr lang="en-GB" altLang="en-US" sz="1600" dirty="0"/>
          </a:p>
          <a:p>
            <a:pPr marL="234000" indent="-234000" eaLnBrk="1" hangingPunct="1">
              <a:lnSpc>
                <a:spcPct val="100000"/>
              </a:lnSpc>
              <a:spcAft>
                <a:spcPts val="900"/>
              </a:spcAft>
              <a:buFont typeface="+mj-lt"/>
              <a:buAutoNum type="arabicPeriod"/>
              <a:defRPr/>
            </a:pPr>
            <a:r>
              <a:rPr lang="en-GB" altLang="en-US" sz="1600" dirty="0" smtClean="0"/>
              <a:t>The </a:t>
            </a:r>
            <a:r>
              <a:rPr lang="en-GB" altLang="en-US" sz="1600" dirty="0"/>
              <a:t>system performance can be monitored</a:t>
            </a:r>
            <a:r>
              <a:rPr lang="en-GB" altLang="en-US" sz="1600" dirty="0" smtClean="0"/>
              <a:t>.</a:t>
            </a:r>
            <a:endParaRPr lang="en-GB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49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03" y="339502"/>
            <a:ext cx="330456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Solar Radiation in the UK </a:t>
            </a:r>
            <a:endParaRPr lang="en-GB" dirty="0"/>
          </a:p>
        </p:txBody>
      </p:sp>
      <p:pic>
        <p:nvPicPr>
          <p:cNvPr id="7" name="Picture 6" descr="SolarGIS-Solar-map-United-Kingdom-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0" y="356573"/>
            <a:ext cx="2913843" cy="38542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 bwMode="auto">
          <a:xfrm>
            <a:off x="4104502" y="2652197"/>
            <a:ext cx="3779866" cy="16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2400036"/>
            <a:ext cx="2448272" cy="144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Monthly Variation in Insolation</a:t>
            </a:r>
            <a:endParaRPr lang="en-GB" sz="10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3405468" y="3212276"/>
            <a:ext cx="1728193" cy="303125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36000" rIns="72000" bIns="36000" rtlCol="0" anchor="ctr">
            <a:spAutoFit/>
          </a:bodyPr>
          <a:lstStyle/>
          <a:p>
            <a:pPr algn="ctr"/>
            <a:r>
              <a:rPr lang="en-GB" sz="800" b="1" dirty="0" smtClean="0">
                <a:solidFill>
                  <a:schemeClr val="tx1"/>
                </a:solidFill>
              </a:rPr>
              <a:t>Solar Irradiation </a:t>
            </a:r>
            <a:br>
              <a:rPr lang="en-GB" sz="800" b="1" dirty="0" smtClean="0">
                <a:solidFill>
                  <a:schemeClr val="tx1"/>
                </a:solidFill>
              </a:rPr>
            </a:br>
            <a:r>
              <a:rPr lang="en-GB" sz="800" b="1" dirty="0" smtClean="0">
                <a:solidFill>
                  <a:schemeClr val="tx1"/>
                </a:solidFill>
              </a:rPr>
              <a:t>MJ/m</a:t>
            </a:r>
            <a:r>
              <a:rPr lang="en-GB" sz="800" b="1" baseline="30000" dirty="0" smtClean="0">
                <a:solidFill>
                  <a:schemeClr val="tx1"/>
                </a:solidFill>
              </a:rPr>
              <a:t>2</a:t>
            </a:r>
            <a:r>
              <a:rPr lang="en-GB" sz="800" b="1" dirty="0" smtClean="0">
                <a:solidFill>
                  <a:schemeClr val="tx1"/>
                </a:solidFill>
              </a:rPr>
              <a:t>/d</a:t>
            </a:r>
            <a:endParaRPr lang="en-GB" sz="800" b="1" dirty="0">
              <a:solidFill>
                <a:schemeClr val="tx1"/>
              </a:solidFill>
              <a:latin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44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07504" y="220074"/>
            <a:ext cx="8964488" cy="461209"/>
          </a:xfrm>
        </p:spPr>
        <p:txBody>
          <a:bodyPr/>
          <a:lstStyle/>
          <a:p>
            <a:r>
              <a:rPr lang="en-GB" sz="2000" dirty="0"/>
              <a:t>How much energy can be generated by the solar panels on a house roof?</a:t>
            </a:r>
            <a:endParaRPr lang="en-US" sz="200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Sheffield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type="body" sz="quarter" idx="4294967295"/>
          </p:nvPr>
        </p:nvSpPr>
        <p:spPr>
          <a:xfrm>
            <a:off x="395536" y="987574"/>
            <a:ext cx="3960813" cy="3690168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altLang="en-US" dirty="0" smtClean="0"/>
              <a:t>Peak output from a solar panel is about 140 W/m</a:t>
            </a:r>
            <a:r>
              <a:rPr lang="en-GB" altLang="en-US" baseline="30000" dirty="0" smtClean="0"/>
              <a:t>2</a:t>
            </a:r>
            <a:r>
              <a:rPr lang="en-GB" altLang="en-US" dirty="0" smtClean="0"/>
              <a:t>. 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altLang="en-US" dirty="0" smtClean="0">
                <a:solidFill>
                  <a:schemeClr val="tx1"/>
                </a:solidFill>
              </a:rPr>
              <a:t>What do the units W/m</a:t>
            </a:r>
            <a:r>
              <a:rPr lang="en-GB" altLang="en-US" baseline="30000" dirty="0" smtClean="0">
                <a:solidFill>
                  <a:schemeClr val="tx1"/>
                </a:solidFill>
              </a:rPr>
              <a:t>2</a:t>
            </a:r>
            <a:r>
              <a:rPr lang="en-GB" altLang="en-US" dirty="0" smtClean="0">
                <a:solidFill>
                  <a:schemeClr val="tx1"/>
                </a:solidFill>
              </a:rPr>
              <a:t> tell us?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altLang="en-US" dirty="0" smtClean="0">
                <a:solidFill>
                  <a:schemeClr val="tx1"/>
                </a:solidFill>
              </a:rPr>
              <a:t>The average output of a solar panel in the UK is closer to 16 W/m</a:t>
            </a:r>
            <a:r>
              <a:rPr lang="en-GB" altLang="en-US" baseline="30000" dirty="0" smtClean="0">
                <a:solidFill>
                  <a:schemeClr val="tx1"/>
                </a:solidFill>
              </a:rPr>
              <a:t>2 </a:t>
            </a:r>
            <a:r>
              <a:rPr lang="en-GB" altLang="en-US" dirty="0" smtClean="0">
                <a:solidFill>
                  <a:schemeClr val="tx1"/>
                </a:solidFill>
              </a:rPr>
              <a:t>over a year.  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r>
              <a:rPr lang="en-GB" altLang="en-US" dirty="0">
                <a:solidFill>
                  <a:schemeClr val="tx1"/>
                </a:solidFill>
              </a:rPr>
              <a:t>Why  is the </a:t>
            </a:r>
            <a:r>
              <a:rPr lang="en-GB" altLang="en-US" b="1" dirty="0">
                <a:solidFill>
                  <a:schemeClr val="tx1"/>
                </a:solidFill>
              </a:rPr>
              <a:t>average</a:t>
            </a:r>
            <a:r>
              <a:rPr lang="en-GB" altLang="en-US" dirty="0">
                <a:solidFill>
                  <a:schemeClr val="tx1"/>
                </a:solidFill>
              </a:rPr>
              <a:t> output of a solar panel on the roof of a house so much less than the peak output?</a:t>
            </a:r>
          </a:p>
          <a:p>
            <a:pPr>
              <a:lnSpc>
                <a:spcPct val="100000"/>
              </a:lnSpc>
              <a:spcAft>
                <a:spcPts val="1500"/>
              </a:spcAft>
            </a:pPr>
            <a:endParaRPr lang="en-GB" altLang="en-US" dirty="0" smtClean="0"/>
          </a:p>
          <a:p>
            <a:pPr marL="0" indent="0">
              <a:lnSpc>
                <a:spcPct val="100000"/>
              </a:lnSpc>
              <a:spcAft>
                <a:spcPts val="1500"/>
              </a:spcAft>
              <a:buFont typeface="Arial" charset="0"/>
              <a:buNone/>
            </a:pPr>
            <a:endParaRPr lang="en-GB" altLang="en-US" dirty="0" smtClean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3" b="3663"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69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much energy can be generated from the solar panels on a house roof?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9" b="2799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Sunstation</a:t>
            </a:r>
            <a:r>
              <a:rPr lang="en-US" dirty="0" smtClean="0"/>
              <a:t> solar panels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type="body" sz="quarter" idx="4294967295"/>
          </p:nvPr>
        </p:nvSpPr>
        <p:spPr>
          <a:xfrm>
            <a:off x="173831" y="1224315"/>
            <a:ext cx="4403849" cy="88185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500"/>
              </a:spcAft>
              <a:defRPr/>
            </a:pPr>
            <a:r>
              <a:rPr lang="en-GB" dirty="0" smtClean="0"/>
              <a:t>The average </a:t>
            </a:r>
            <a:r>
              <a:rPr lang="en-GB" dirty="0"/>
              <a:t>output of </a:t>
            </a:r>
            <a:r>
              <a:rPr lang="en-GB" dirty="0" smtClean="0"/>
              <a:t>the </a:t>
            </a:r>
            <a:r>
              <a:rPr lang="en-GB" dirty="0"/>
              <a:t>solar </a:t>
            </a:r>
            <a:r>
              <a:rPr lang="en-GB" dirty="0" smtClean="0"/>
              <a:t>panels is about 16 </a:t>
            </a:r>
            <a:r>
              <a:rPr lang="en-GB" dirty="0"/>
              <a:t>W/</a:t>
            </a:r>
            <a:r>
              <a:rPr lang="en-GB" dirty="0" smtClean="0"/>
              <a:t>m</a:t>
            </a:r>
            <a:r>
              <a:rPr lang="en-GB" baseline="30000" dirty="0" smtClean="0"/>
              <a:t>2</a:t>
            </a:r>
            <a:r>
              <a:rPr lang="en-GB" dirty="0" smtClean="0"/>
              <a:t>  </a:t>
            </a:r>
          </a:p>
          <a:p>
            <a:pPr>
              <a:lnSpc>
                <a:spcPct val="100000"/>
              </a:lnSpc>
              <a:spcAft>
                <a:spcPts val="1500"/>
              </a:spcAft>
              <a:defRPr/>
            </a:pPr>
            <a:r>
              <a:rPr lang="en-GB" dirty="0" smtClean="0"/>
              <a:t>The area of the panels on one house is about 14 m</a:t>
            </a:r>
            <a:r>
              <a:rPr lang="en-GB" baseline="30000" dirty="0" smtClean="0"/>
              <a:t>2</a:t>
            </a:r>
            <a:endParaRPr lang="en-GB" dirty="0"/>
          </a:p>
          <a:p>
            <a:pPr marL="0" indent="0">
              <a:lnSpc>
                <a:spcPct val="100000"/>
              </a:lnSpc>
              <a:spcAft>
                <a:spcPts val="1500"/>
              </a:spcAft>
              <a:buFont typeface="Arial" charset="0"/>
              <a:buNone/>
              <a:defRPr/>
            </a:pPr>
            <a:endParaRPr lang="en-GB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95536" y="2139702"/>
            <a:ext cx="396044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ＭＳ Ｐゴシック" pitchFamily="-8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 typeface="Arial" charset="0"/>
              <a:buAutoNum type="alphaLcParenBoth"/>
              <a:defRPr/>
            </a:pPr>
            <a:r>
              <a:rPr lang="en-GB" sz="1600" dirty="0" smtClean="0">
                <a:solidFill>
                  <a:srgbClr val="FFC000"/>
                </a:solidFill>
              </a:rPr>
              <a:t>Calculate </a:t>
            </a:r>
            <a:r>
              <a:rPr lang="en-GB" sz="1600" dirty="0">
                <a:solidFill>
                  <a:srgbClr val="FFC000"/>
                </a:solidFill>
              </a:rPr>
              <a:t>the </a:t>
            </a:r>
            <a:r>
              <a:rPr lang="en-GB" sz="1600" dirty="0" smtClean="0">
                <a:solidFill>
                  <a:srgbClr val="FFC000"/>
                </a:solidFill>
              </a:rPr>
              <a:t>average output power of the </a:t>
            </a:r>
            <a:r>
              <a:rPr lang="en-GB" sz="1600" dirty="0">
                <a:solidFill>
                  <a:srgbClr val="FFC000"/>
                </a:solidFill>
              </a:rPr>
              <a:t>solar </a:t>
            </a:r>
            <a:r>
              <a:rPr lang="en-GB" sz="1600" dirty="0" smtClean="0">
                <a:solidFill>
                  <a:srgbClr val="FFC000"/>
                </a:solidFill>
              </a:rPr>
              <a:t>panels.</a:t>
            </a:r>
          </a:p>
          <a:p>
            <a:pPr marL="0" indent="0">
              <a:buNone/>
              <a:defRPr/>
            </a:pPr>
            <a:endParaRPr lang="en-GB" sz="1600" dirty="0" smtClean="0"/>
          </a:p>
          <a:p>
            <a:pPr marL="533400" indent="-533400">
              <a:buFont typeface="Arial" charset="0"/>
              <a:buAutoNum type="alphaLcParenBoth"/>
              <a:defRPr/>
            </a:pPr>
            <a:r>
              <a:rPr lang="en-GB" sz="1600" dirty="0" smtClean="0">
                <a:solidFill>
                  <a:srgbClr val="FFC000"/>
                </a:solidFill>
              </a:rPr>
              <a:t>Calculate the energy the panels could generate over a year. Give your answer in kWh.</a:t>
            </a:r>
          </a:p>
          <a:p>
            <a:pPr marL="0" indent="0">
              <a:buNone/>
              <a:defRPr/>
            </a:pPr>
            <a:endParaRPr lang="en-GB" sz="1600" dirty="0">
              <a:solidFill>
                <a:srgbClr val="0070C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34020" y="2643758"/>
            <a:ext cx="3070649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power = 16 W/m</a:t>
            </a:r>
            <a:r>
              <a:rPr lang="en-GB" altLang="en-US" sz="16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 x 14 m</a:t>
            </a:r>
            <a:r>
              <a:rPr lang="en-GB" altLang="en-US" sz="1600" baseline="30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 = 224 W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34020" y="3651870"/>
            <a:ext cx="3493964" cy="55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energy = 0.22 kW x </a:t>
            </a:r>
            <a:r>
              <a:rPr lang="en-GB" altLang="en-US" sz="1600" dirty="0" smtClean="0">
                <a:solidFill>
                  <a:srgbClr val="FF0000"/>
                </a:solidFill>
                <a:latin typeface="+mn-lt"/>
              </a:rPr>
              <a:t>12 </a:t>
            </a:r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h/day x 365 days </a:t>
            </a:r>
            <a:endParaRPr lang="en-GB" altLang="en-US" sz="1600" dirty="0" smtClean="0">
              <a:solidFill>
                <a:srgbClr val="FF0000"/>
              </a:solidFill>
              <a:latin typeface="+mn-lt"/>
            </a:endParaRPr>
          </a:p>
          <a:p>
            <a:pPr eaLnBrk="1" hangingPunct="1"/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e</a:t>
            </a:r>
            <a:r>
              <a:rPr lang="en-GB" altLang="en-US" sz="1600" dirty="0" smtClean="0">
                <a:solidFill>
                  <a:srgbClr val="FF0000"/>
                </a:solidFill>
                <a:latin typeface="+mn-lt"/>
              </a:rPr>
              <a:t>nergy = 950 </a:t>
            </a:r>
            <a:r>
              <a:rPr lang="en-GB" altLang="en-US" sz="1600" dirty="0">
                <a:solidFill>
                  <a:srgbClr val="FF0000"/>
                </a:solidFill>
                <a:latin typeface="+mn-lt"/>
              </a:rPr>
              <a:t>kWh (2sf)</a:t>
            </a:r>
          </a:p>
        </p:txBody>
      </p:sp>
    </p:spTree>
    <p:extLst>
      <p:ext uri="{BB962C8B-B14F-4D97-AF65-F5344CB8AC3E}">
        <p14:creationId xmlns:p14="http://schemas.microsoft.com/office/powerpoint/2010/main" val="42070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220074"/>
            <a:ext cx="6196542" cy="461209"/>
          </a:xfrm>
        </p:spPr>
        <p:txBody>
          <a:bodyPr/>
          <a:lstStyle/>
          <a:p>
            <a:r>
              <a:rPr lang="en-GB" dirty="0"/>
              <a:t>How much energy does a family use in a year?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447351"/>
              </p:ext>
            </p:extLst>
          </p:nvPr>
        </p:nvGraphicFramePr>
        <p:xfrm>
          <a:off x="107504" y="411510"/>
          <a:ext cx="89289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387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larcentury scree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 Unicode MS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defRPr sz="1200">
            <a:solidFill>
              <a:schemeClr val="tx1">
                <a:lumMod val="85000"/>
                <a:lumOff val="15000"/>
              </a:schemeClr>
            </a:solidFill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ection div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968</Words>
  <Application>Microsoft Office PowerPoint</Application>
  <PresentationFormat>On-screen Show (16:9)</PresentationFormat>
  <Paragraphs>116</Paragraphs>
  <Slides>16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Solarcentury screen template</vt:lpstr>
      <vt:lpstr>Cover</vt:lpstr>
      <vt:lpstr>Section divider</vt:lpstr>
      <vt:lpstr>PowerPoint Presentation</vt:lpstr>
      <vt:lpstr>UK energy headlines</vt:lpstr>
      <vt:lpstr>UK Electricity Mix</vt:lpstr>
      <vt:lpstr>(UK) Electricity flow chart 2014 (TWh)</vt:lpstr>
      <vt:lpstr>How do solar panels work? </vt:lpstr>
      <vt:lpstr>Solar Radiation in the UK </vt:lpstr>
      <vt:lpstr>How much energy can be generated by the solar panels on a house roof?</vt:lpstr>
      <vt:lpstr>How much energy can be generated from the solar panels on a house roof?</vt:lpstr>
      <vt:lpstr>How much energy does a family use in a year? </vt:lpstr>
      <vt:lpstr>What factors should a family consider when deciding whether to install solar panels?</vt:lpstr>
      <vt:lpstr>Where else can solar panels be sited?</vt:lpstr>
      <vt:lpstr>Solar farms – weighing up the arguments </vt:lpstr>
      <vt:lpstr>How much energy from solar farms? </vt:lpstr>
      <vt:lpstr>A solar energy mix – targets for 2020  </vt:lpstr>
      <vt:lpstr>Energy in the UK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Howarth</dc:creator>
  <cp:lastModifiedBy>Tessa Kipping</cp:lastModifiedBy>
  <cp:revision>74</cp:revision>
  <cp:lastPrinted>2016-03-03T15:48:48Z</cp:lastPrinted>
  <dcterms:created xsi:type="dcterms:W3CDTF">2014-04-03T09:28:24Z</dcterms:created>
  <dcterms:modified xsi:type="dcterms:W3CDTF">2016-05-16T13:43:15Z</dcterms:modified>
</cp:coreProperties>
</file>